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charts/chart1.xml" ContentType="application/vnd.openxmlformats-officedocument.drawingml.chart+xml"/>
  <Override PartName="/ppt/tags/tag7.xml" ContentType="application/vnd.openxmlformats-officedocument.presentationml.tag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8.xml" ContentType="application/vnd.openxmlformats-officedocument.presentationml.tag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7"/>
    <p:sldMasterId id="2147483675" r:id="rId8"/>
  </p:sldMasterIdLst>
  <p:notesMasterIdLst>
    <p:notesMasterId r:id="rId31"/>
  </p:notesMasterIdLst>
  <p:handoutMasterIdLst>
    <p:handoutMasterId r:id="rId32"/>
  </p:handoutMasterIdLst>
  <p:sldIdLst>
    <p:sldId id="275" r:id="rId9"/>
    <p:sldId id="322" r:id="rId10"/>
    <p:sldId id="323" r:id="rId11"/>
    <p:sldId id="324" r:id="rId12"/>
    <p:sldId id="330" r:id="rId13"/>
    <p:sldId id="326" r:id="rId14"/>
    <p:sldId id="333" r:id="rId15"/>
    <p:sldId id="320" r:id="rId16"/>
    <p:sldId id="312" r:id="rId17"/>
    <p:sldId id="328" r:id="rId18"/>
    <p:sldId id="311" r:id="rId19"/>
    <p:sldId id="304" r:id="rId20"/>
    <p:sldId id="291" r:id="rId21"/>
    <p:sldId id="290" r:id="rId22"/>
    <p:sldId id="319" r:id="rId23"/>
    <p:sldId id="318" r:id="rId24"/>
    <p:sldId id="314" r:id="rId25"/>
    <p:sldId id="315" r:id="rId26"/>
    <p:sldId id="316" r:id="rId27"/>
    <p:sldId id="313" r:id="rId28"/>
    <p:sldId id="296" r:id="rId29"/>
    <p:sldId id="307" r:id="rId30"/>
  </p:sldIdLst>
  <p:sldSz cx="9144000" cy="6858000" type="screen4x3"/>
  <p:notesSz cx="6797675" cy="9928225"/>
  <p:custDataLst>
    <p:tags r:id="rId33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3399"/>
    <a:srgbClr val="616DC7"/>
    <a:srgbClr val="BA001B"/>
    <a:srgbClr val="E7C900"/>
    <a:srgbClr val="A0F8EB"/>
    <a:srgbClr val="7DF5E4"/>
    <a:srgbClr val="F59FA7"/>
    <a:srgbClr val="5AC891"/>
    <a:srgbClr val="A89B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5266" autoAdjust="0"/>
  </p:normalViewPr>
  <p:slideViewPr>
    <p:cSldViewPr>
      <p:cViewPr varScale="1">
        <p:scale>
          <a:sx n="78" d="100"/>
          <a:sy n="78" d="100"/>
        </p:scale>
        <p:origin x="1493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radarChart>
        <c:radarStyle val="fill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elete val="1"/>
          </c:dLbls>
          <c:cat>
            <c:strRef>
              <c:f>Лист1!$A$2:$A$10</c:f>
              <c:strCache>
                <c:ptCount val="9"/>
                <c:pt idx="0">
                  <c:v>Мучнистая роса</c:v>
                </c:pt>
                <c:pt idx="1">
                  <c:v>Желтая ржавчина</c:v>
                </c:pt>
                <c:pt idx="2">
                  <c:v>Бурая ржавчина</c:v>
                </c:pt>
                <c:pt idx="3">
                  <c:v>Стеблевая ржавчина</c:v>
                </c:pt>
                <c:pt idx="4">
                  <c:v>Пиренофороз</c:v>
                </c:pt>
                <c:pt idx="5">
                  <c:v>Септориоз</c:v>
                </c:pt>
                <c:pt idx="6">
                  <c:v>Фузариозная пятнистость</c:v>
                </c:pt>
                <c:pt idx="7">
                  <c:v>Темно-бурая пятнистость</c:v>
                </c:pt>
                <c:pt idx="8">
                  <c:v>Церкоспореллез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5</c:v>
                </c:pt>
                <c:pt idx="1">
                  <c:v>4.5</c:v>
                </c:pt>
                <c:pt idx="2">
                  <c:v>4</c:v>
                </c:pt>
                <c:pt idx="3">
                  <c:v>4.5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4.5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25-4191-9AAC-21CBEF2EE7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56657536"/>
        <c:axId val="156659072"/>
      </c:radarChart>
      <c:catAx>
        <c:axId val="15665753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56659072"/>
        <c:crosses val="autoZero"/>
        <c:auto val="1"/>
        <c:lblAlgn val="ctr"/>
        <c:lblOffset val="100"/>
        <c:noMultiLvlLbl val="0"/>
      </c:catAx>
      <c:valAx>
        <c:axId val="156659072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6657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/>
              <a:t>Эффективность против желтой пятнистости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1040807293813235"/>
          <c:y val="0.16115144912214055"/>
          <c:w val="0.74034305842155967"/>
          <c:h val="0.694657134870319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Инпут 0,8 л/га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14 ДПО</c:v>
                </c:pt>
                <c:pt idx="1">
                  <c:v>25 ДПО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90</c:v>
                </c:pt>
                <c:pt idx="1">
                  <c:v>81.2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5C-4989-9787-0B5D0BCFD164}"/>
            </c:ext>
          </c:extLst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Инпут 1,0 л/га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14 ДПО</c:v>
                </c:pt>
                <c:pt idx="1">
                  <c:v>25 ДПО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94</c:v>
                </c:pt>
                <c:pt idx="1">
                  <c:v>88.2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5C-4989-9787-0B5D0BCFD1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axId val="156993024"/>
        <c:axId val="156994560"/>
      </c:barChart>
      <c:catAx>
        <c:axId val="156993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6994560"/>
        <c:crosses val="autoZero"/>
        <c:auto val="1"/>
        <c:lblAlgn val="ctr"/>
        <c:lblOffset val="100"/>
        <c:noMultiLvlLbl val="0"/>
      </c:catAx>
      <c:valAx>
        <c:axId val="156994560"/>
        <c:scaling>
          <c:orientation val="minMax"/>
          <c:max val="100"/>
          <c:min val="5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/>
            </a:pPr>
            <a:endParaRPr lang="ru-RU"/>
          </a:p>
        </c:txPr>
        <c:crossAx val="156993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/>
              <a:t>Эффективность против мучнистой</a:t>
            </a:r>
            <a:r>
              <a:rPr lang="ru-RU" sz="1400" baseline="0" dirty="0"/>
              <a:t> росы</a:t>
            </a:r>
            <a:endParaRPr lang="ru-RU" sz="14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360209080711463"/>
          <c:y val="0.13522634121734223"/>
          <c:w val="0.72571362441210241"/>
          <c:h val="0.593899101301056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Инпут 0,6 л/га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14 ДПО</c:v>
                </c:pt>
                <c:pt idx="1">
                  <c:v>25 ДПО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77-4CE1-9CEE-BE2793A67BC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Инпут 0,8 л/га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14 ДПО</c:v>
                </c:pt>
                <c:pt idx="1">
                  <c:v>25 ДПО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94</c:v>
                </c:pt>
                <c:pt idx="1">
                  <c:v>93.3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77-4CE1-9CEE-BE2793A67BC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Инпут 1,0 л/га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14 ДПО</c:v>
                </c:pt>
                <c:pt idx="1">
                  <c:v>25 ДПО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98</c:v>
                </c:pt>
                <c:pt idx="1">
                  <c:v>96.7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77-4CE1-9CEE-BE2793A67B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axId val="157165056"/>
        <c:axId val="157166592"/>
      </c:barChart>
      <c:catAx>
        <c:axId val="1571650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7166592"/>
        <c:crosses val="autoZero"/>
        <c:auto val="1"/>
        <c:lblAlgn val="ctr"/>
        <c:lblOffset val="100"/>
        <c:noMultiLvlLbl val="0"/>
      </c:catAx>
      <c:valAx>
        <c:axId val="157166592"/>
        <c:scaling>
          <c:orientation val="minMax"/>
          <c:max val="100"/>
          <c:min val="5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/>
            </a:pPr>
            <a:endParaRPr lang="ru-RU"/>
          </a:p>
        </c:txPr>
        <c:crossAx val="157165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030033699959274"/>
          <c:y val="0.44519602927002105"/>
          <c:w val="0.34737103284820203"/>
          <c:h val="0.22186461264063753"/>
        </c:manualLayout>
      </c:layout>
      <c:overlay val="0"/>
      <c:spPr>
        <a:solidFill>
          <a:schemeClr val="bg1"/>
        </a:solidFill>
        <a:ln>
          <a:solidFill>
            <a:schemeClr val="accent2"/>
          </a:solidFill>
        </a:ln>
      </c:spPr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/>
              <a:t>Эффективность против бурой</a:t>
            </a:r>
            <a:r>
              <a:rPr lang="ru-RU" sz="1400" baseline="0" dirty="0"/>
              <a:t> ржавчины</a:t>
            </a:r>
            <a:endParaRPr lang="ru-RU" sz="14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1040807293813235"/>
          <c:y val="0.16115144912214055"/>
          <c:w val="0.52927821773069217"/>
          <c:h val="0.69465713487031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Инпут 0,8 л/га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19 ДПО</c:v>
                </c:pt>
                <c:pt idx="1">
                  <c:v>29 ДПО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94.4</c:v>
                </c:pt>
                <c:pt idx="1">
                  <c:v>91.4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23-4C8B-9E89-C4B0483AEBC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Инпут 1,0 л/га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19 ДПО</c:v>
                </c:pt>
                <c:pt idx="1">
                  <c:v>29 ДПО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96.3</c:v>
                </c:pt>
                <c:pt idx="1">
                  <c:v>92.5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23-4C8B-9E89-C4B0483AEBC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Контроль
(% развития)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19 ДПО</c:v>
                </c:pt>
                <c:pt idx="1">
                  <c:v>29 ДПО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5.4</c:v>
                </c:pt>
                <c:pt idx="1">
                  <c:v>25.5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23-4C8B-9E89-C4B0483AEB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axId val="180452352"/>
        <c:axId val="180458240"/>
      </c:barChart>
      <c:catAx>
        <c:axId val="1804523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80458240"/>
        <c:crosses val="autoZero"/>
        <c:auto val="1"/>
        <c:lblAlgn val="ctr"/>
        <c:lblOffset val="100"/>
        <c:noMultiLvlLbl val="0"/>
      </c:catAx>
      <c:valAx>
        <c:axId val="180458240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/>
            </a:pPr>
            <a:endParaRPr lang="ru-RU"/>
          </a:p>
        </c:txPr>
        <c:crossAx val="180452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92533774937558"/>
          <c:y val="0.16076432424615961"/>
          <c:w val="0.32507466225062454"/>
          <c:h val="0.25168103015008914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/>
              <a:t>Эффективность против септориоза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360209080711463"/>
          <c:y val="0.13522634121734223"/>
          <c:w val="0.83654956212594744"/>
          <c:h val="0.593899101301056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Инпут 0,8 л/га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19 ДПО</c:v>
                </c:pt>
                <c:pt idx="1">
                  <c:v>29 ДПО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72.400000000000006</c:v>
                </c:pt>
                <c:pt idx="1">
                  <c:v>61.6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54-4517-8234-65F65C7BEB7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Инпут 1,0 л/га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19 ДПО</c:v>
                </c:pt>
                <c:pt idx="1">
                  <c:v>29 ДПО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75</c:v>
                </c:pt>
                <c:pt idx="1">
                  <c:v>63.8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54-4517-8234-65F65C7BEB7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Контроль (% развития)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19 ДПО</c:v>
                </c:pt>
                <c:pt idx="1">
                  <c:v>29 ДПО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7.6</c:v>
                </c:pt>
                <c:pt idx="1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54-4517-8234-65F65C7BE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axId val="191249792"/>
        <c:axId val="191259776"/>
      </c:barChart>
      <c:catAx>
        <c:axId val="1912497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1259776"/>
        <c:crosses val="autoZero"/>
        <c:auto val="1"/>
        <c:lblAlgn val="ctr"/>
        <c:lblOffset val="100"/>
        <c:noMultiLvlLbl val="0"/>
      </c:catAx>
      <c:valAx>
        <c:axId val="19125977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/>
            </a:pPr>
            <a:endParaRPr lang="ru-RU"/>
          </a:p>
        </c:txPr>
        <c:crossAx val="191249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247" cy="49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98" tIns="46049" rIns="92098" bIns="4604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50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826" y="1"/>
            <a:ext cx="2946246" cy="49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98" tIns="46049" rIns="92098" bIns="4604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450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977"/>
            <a:ext cx="2946247" cy="49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98" tIns="46049" rIns="92098" bIns="4604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50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826" y="9429977"/>
            <a:ext cx="2946246" cy="49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98" tIns="46049" rIns="92098" bIns="4604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5631091-F76D-5346-9E5A-982B7227F6B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365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247" cy="49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730" tIns="45865" rIns="91730" bIns="45865" numCol="1" anchor="t" anchorCtr="0" compatLnSpc="1">
            <a:prstTxWarp prst="textNoShape">
              <a:avLst/>
            </a:prstTxWarp>
          </a:bodyPr>
          <a:lstStyle>
            <a:lvl1pPr defTabSz="917786">
              <a:defRPr sz="1200"/>
            </a:lvl1pPr>
          </a:lstStyle>
          <a:p>
            <a:endParaRPr lang="de-DE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826" y="1"/>
            <a:ext cx="2946246" cy="49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730" tIns="45865" rIns="91730" bIns="45865" numCol="1" anchor="t" anchorCtr="0" compatLnSpc="1">
            <a:prstTxWarp prst="textNoShape">
              <a:avLst/>
            </a:prstTxWarp>
          </a:bodyPr>
          <a:lstStyle>
            <a:lvl1pPr algn="r" defTabSz="917786">
              <a:defRPr sz="1200"/>
            </a:lvl1pPr>
          </a:lstStyle>
          <a:p>
            <a:endParaRPr lang="de-DE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64113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288" y="4715788"/>
            <a:ext cx="5439101" cy="446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730" tIns="45865" rIns="91730" bIns="458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977"/>
            <a:ext cx="2946247" cy="49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730" tIns="45865" rIns="91730" bIns="45865" numCol="1" anchor="b" anchorCtr="0" compatLnSpc="1">
            <a:prstTxWarp prst="textNoShape">
              <a:avLst/>
            </a:prstTxWarp>
          </a:bodyPr>
          <a:lstStyle>
            <a:lvl1pPr defTabSz="917786">
              <a:defRPr sz="1200"/>
            </a:lvl1pPr>
          </a:lstStyle>
          <a:p>
            <a:endParaRPr lang="de-DE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826" y="9429977"/>
            <a:ext cx="2946246" cy="49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730" tIns="45865" rIns="91730" bIns="45865" numCol="1" anchor="b" anchorCtr="0" compatLnSpc="1">
            <a:prstTxWarp prst="textNoShape">
              <a:avLst/>
            </a:prstTxWarp>
          </a:bodyPr>
          <a:lstStyle>
            <a:lvl1pPr algn="r" defTabSz="917786">
              <a:defRPr sz="1200"/>
            </a:lvl1pPr>
          </a:lstStyle>
          <a:p>
            <a:fld id="{809E0355-F939-CD47-80BA-C2C8ED013E8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268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3037F9-D108-8F4B-8DEA-CA74C5A80428}" type="slidenum">
              <a:rPr lang="de-DE"/>
              <a:pPr/>
              <a:t>1</a:t>
            </a:fld>
            <a:endParaRPr lang="de-DE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71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FF0000"/>
                </a:solidFill>
              </a:rPr>
              <a:t>Примечание: к моменту наступления фазы </a:t>
            </a:r>
            <a:r>
              <a:rPr lang="ru-RU" sz="2400" dirty="0" err="1">
                <a:solidFill>
                  <a:srgbClr val="FF0000"/>
                </a:solidFill>
              </a:rPr>
              <a:t>флагового</a:t>
            </a:r>
            <a:r>
              <a:rPr lang="ru-RU" sz="2400" dirty="0">
                <a:solidFill>
                  <a:srgbClr val="FF0000"/>
                </a:solidFill>
              </a:rPr>
              <a:t> листа, как правило, на культуре уже развиваются виды пятнистостей и </a:t>
            </a:r>
            <a:r>
              <a:rPr lang="ru-RU" sz="1400" dirty="0">
                <a:solidFill>
                  <a:srgbClr val="FF0000"/>
                </a:solidFill>
              </a:rPr>
              <a:t>мучнистая роса.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E0355-F939-CD47-80BA-C2C8ED013E8D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59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В зависимости от условий рекомендуемые схемы могут меняться!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E0355-F939-CD47-80BA-C2C8ED013E8D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8859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3037F9-D108-8F4B-8DEA-CA74C5A80428}" type="slidenum">
              <a:rPr lang="de-DE"/>
              <a:pPr/>
              <a:t>22</a:t>
            </a:fld>
            <a:endParaRPr lang="de-DE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71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8605" name="Picture 5341" descr="mov_ppt_hintergr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167" y="0"/>
            <a:ext cx="250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8607" name="Rectangle 5343"/>
          <p:cNvSpPr>
            <a:spLocks noGrp="1" noChangeArrowheads="1"/>
          </p:cNvSpPr>
          <p:nvPr>
            <p:ph type="ctrTitle"/>
          </p:nvPr>
        </p:nvSpPr>
        <p:spPr>
          <a:xfrm>
            <a:off x="719138" y="4433888"/>
            <a:ext cx="6410325" cy="11858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28608" name="Rectangle 5344"/>
          <p:cNvSpPr>
            <a:spLocks noGrp="1" noChangeArrowheads="1"/>
          </p:cNvSpPr>
          <p:nvPr>
            <p:ph type="subTitle" idx="1"/>
          </p:nvPr>
        </p:nvSpPr>
        <p:spPr>
          <a:xfrm>
            <a:off x="719138" y="5341938"/>
            <a:ext cx="6410325" cy="992187"/>
          </a:xfrm>
        </p:spPr>
        <p:txBody>
          <a:bodyPr/>
          <a:lstStyle>
            <a:lvl1pPr marL="0" indent="0">
              <a:buFont typeface="Wingdings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pic>
        <p:nvPicPr>
          <p:cNvPr id="528611" name="Picture 534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05388" y="-11113"/>
            <a:ext cx="3698875" cy="369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7" name="Picture 47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88113" y="6398426"/>
            <a:ext cx="2197100" cy="36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err="1"/>
              <a:t>Инпут</a:t>
            </a:r>
            <a:r>
              <a:rPr lang="ru-RU" dirty="0"/>
              <a:t> </a:t>
            </a:r>
            <a:r>
              <a:rPr lang="en-GB" dirty="0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047374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err="1"/>
              <a:t>Инпут</a:t>
            </a:r>
            <a:r>
              <a:rPr lang="ru-RU" dirty="0"/>
              <a:t> </a:t>
            </a:r>
            <a:r>
              <a:rPr lang="en-GB" dirty="0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331042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25" y="563563"/>
            <a:ext cx="1982788" cy="57626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3588" y="563563"/>
            <a:ext cx="5799137" cy="57626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err="1"/>
              <a:t>Инпут</a:t>
            </a:r>
            <a:r>
              <a:rPr lang="ru-RU" dirty="0"/>
              <a:t> </a:t>
            </a:r>
            <a:r>
              <a:rPr lang="en-GB" dirty="0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7773275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9"/>
            <a:ext cx="9144000" cy="6856282"/>
          </a:xfrm>
          <a:prstGeom prst="rect">
            <a:avLst/>
          </a:prstGeom>
        </p:spPr>
      </p:pic>
      <p:pic>
        <p:nvPicPr>
          <p:cNvPr id="528605" name="Picture 5341" descr="mov_ppt_hintergr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167" y="0"/>
            <a:ext cx="250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8607" name="Rectangle 5343"/>
          <p:cNvSpPr>
            <a:spLocks noGrp="1" noChangeArrowheads="1"/>
          </p:cNvSpPr>
          <p:nvPr>
            <p:ph type="ctrTitle"/>
          </p:nvPr>
        </p:nvSpPr>
        <p:spPr>
          <a:xfrm>
            <a:off x="719138" y="4433888"/>
            <a:ext cx="6410325" cy="11858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GB" noProof="0" dirty="0"/>
          </a:p>
        </p:txBody>
      </p:sp>
      <p:sp>
        <p:nvSpPr>
          <p:cNvPr id="528608" name="Rectangle 5344"/>
          <p:cNvSpPr>
            <a:spLocks noGrp="1" noChangeArrowheads="1"/>
          </p:cNvSpPr>
          <p:nvPr>
            <p:ph type="subTitle" idx="1"/>
          </p:nvPr>
        </p:nvSpPr>
        <p:spPr>
          <a:xfrm>
            <a:off x="719138" y="5341938"/>
            <a:ext cx="6410325" cy="992187"/>
          </a:xfrm>
        </p:spPr>
        <p:txBody>
          <a:bodyPr/>
          <a:lstStyle>
            <a:lvl1pPr marL="0" indent="0">
              <a:buFont typeface="Wingdings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GB" noProof="0"/>
          </a:p>
        </p:txBody>
      </p:sp>
      <p:pic>
        <p:nvPicPr>
          <p:cNvPr id="528611" name="Picture 53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05388" y="-11113"/>
            <a:ext cx="3698875" cy="369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7" name="Picture 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88113" y="6398426"/>
            <a:ext cx="2197100" cy="36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Инпут </a:t>
            </a:r>
            <a:r>
              <a:rPr lang="en-GB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142769"/>
      </p:ext>
    </p:extLst>
  </p:cSld>
  <p:clrMapOvr>
    <a:masterClrMapping/>
  </p:clrMapOvr>
  <p:transition spd="med">
    <p:wipe dir="r"/>
  </p:transition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Input_w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Инпут </a:t>
            </a:r>
            <a:r>
              <a:rPr lang="en-GB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3588" y="1844675"/>
            <a:ext cx="7934325" cy="177279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272107"/>
      </p:ext>
    </p:extLst>
  </p:cSld>
  <p:clrMapOvr>
    <a:masterClrMapping/>
  </p:clrMapOvr>
  <p:transition spd="med">
    <p:wipe dir="r"/>
  </p:transition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Инпут </a:t>
            </a:r>
            <a:r>
              <a:rPr lang="en-GB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2623610"/>
      </p:ext>
    </p:extLst>
  </p:cSld>
  <p:clrMapOvr>
    <a:masterClrMapping/>
  </p:clrMapOvr>
  <p:transition spd="med">
    <p:wipe dir="r"/>
  </p:transition>
  <p:hf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3588" y="1844675"/>
            <a:ext cx="3890962" cy="4481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6950" y="1844675"/>
            <a:ext cx="3890963" cy="4481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Инпут </a:t>
            </a:r>
            <a:r>
              <a:rPr lang="en-GB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005215"/>
      </p:ext>
    </p:extLst>
  </p:cSld>
  <p:clrMapOvr>
    <a:masterClrMapping/>
  </p:clrMapOvr>
  <p:transition spd="med">
    <p:wipe dir="r"/>
  </p:transition>
  <p:hf sldNum="0"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Инпут </a:t>
            </a:r>
            <a:r>
              <a:rPr lang="en-GB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892018"/>
      </p:ext>
    </p:extLst>
  </p:cSld>
  <p:clrMapOvr>
    <a:masterClrMapping/>
  </p:clrMapOvr>
  <p:transition spd="med">
    <p:wipe dir="r"/>
  </p:transition>
  <p:hf sldNum="0"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Инпут </a:t>
            </a:r>
            <a:r>
              <a:rPr lang="en-GB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894036"/>
      </p:ext>
    </p:extLst>
  </p:cSld>
  <p:clrMapOvr>
    <a:masterClrMapping/>
  </p:clrMapOvr>
  <p:transition spd="med">
    <p:wipe dir="r"/>
  </p:transition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err="1"/>
              <a:t>Инпут</a:t>
            </a:r>
            <a:r>
              <a:rPr lang="ru-RU" dirty="0"/>
              <a:t> </a:t>
            </a:r>
            <a:r>
              <a:rPr lang="en-GB" dirty="0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142769"/>
      </p:ext>
    </p:extLst>
  </p:cSld>
  <p:clrMapOvr>
    <a:masterClrMapping/>
  </p:clrMapOvr>
  <p:transition spd="med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Инпут </a:t>
            </a:r>
            <a:r>
              <a:rPr lang="en-GB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6910859"/>
      </p:ext>
    </p:extLst>
  </p:cSld>
  <p:clrMapOvr>
    <a:masterClrMapping/>
  </p:clrMapOvr>
  <p:transition spd="med">
    <p:wipe dir="r"/>
  </p:transition>
  <p:hf sldNum="0"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Инпут </a:t>
            </a:r>
            <a:r>
              <a:rPr lang="en-GB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012483"/>
      </p:ext>
    </p:extLst>
  </p:cSld>
  <p:clrMapOvr>
    <a:masterClrMapping/>
  </p:clrMapOvr>
  <p:transition spd="med">
    <p:wipe dir="r"/>
  </p:transition>
  <p:hf sldNum="0"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Инпут </a:t>
            </a:r>
            <a:r>
              <a:rPr lang="en-GB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047374"/>
      </p:ext>
    </p:extLst>
  </p:cSld>
  <p:clrMapOvr>
    <a:masterClrMapping/>
  </p:clrMapOvr>
  <p:transition spd="med">
    <p:wipe dir="r"/>
  </p:transition>
  <p:hf sldNum="0"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Инпут </a:t>
            </a:r>
            <a:r>
              <a:rPr lang="en-GB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331042"/>
      </p:ext>
    </p:extLst>
  </p:cSld>
  <p:clrMapOvr>
    <a:masterClrMapping/>
  </p:clrMapOvr>
  <p:transition spd="med">
    <p:wipe dir="r"/>
  </p:transition>
  <p:hf sldNum="0"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25" y="563563"/>
            <a:ext cx="1982788" cy="57626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3588" y="563563"/>
            <a:ext cx="5799137" cy="57626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Инпут </a:t>
            </a:r>
            <a:r>
              <a:rPr lang="en-GB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7773275"/>
      </p:ext>
    </p:extLst>
  </p:cSld>
  <p:clrMapOvr>
    <a:masterClrMapping/>
  </p:clrMapOvr>
  <p:transition spd="med">
    <p:wipe dir="r"/>
  </p:transition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Input_w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Инпут </a:t>
            </a:r>
            <a:r>
              <a:rPr lang="en-GB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3588" y="1844675"/>
            <a:ext cx="7934325" cy="1772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5272107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err="1"/>
              <a:t>Инпут</a:t>
            </a:r>
            <a:r>
              <a:rPr lang="ru-RU" dirty="0"/>
              <a:t> </a:t>
            </a:r>
            <a:r>
              <a:rPr lang="en-GB" dirty="0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2623610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3588" y="1844675"/>
            <a:ext cx="3890962" cy="4481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6950" y="1844675"/>
            <a:ext cx="3890963" cy="4481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err="1"/>
              <a:t>Инпут</a:t>
            </a:r>
            <a:r>
              <a:rPr lang="ru-RU" dirty="0"/>
              <a:t> </a:t>
            </a:r>
            <a:r>
              <a:rPr lang="en-GB" dirty="0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00521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err="1"/>
              <a:t>Инпут</a:t>
            </a:r>
            <a:r>
              <a:rPr lang="ru-RU" dirty="0"/>
              <a:t> </a:t>
            </a:r>
            <a:r>
              <a:rPr lang="en-GB" dirty="0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892018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err="1"/>
              <a:t>Инпут</a:t>
            </a:r>
            <a:r>
              <a:rPr lang="ru-RU" dirty="0"/>
              <a:t> </a:t>
            </a:r>
            <a:r>
              <a:rPr lang="en-GB" dirty="0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894036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err="1"/>
              <a:t>Инпут</a:t>
            </a:r>
            <a:r>
              <a:rPr lang="ru-RU" dirty="0"/>
              <a:t> </a:t>
            </a:r>
            <a:r>
              <a:rPr lang="en-GB" dirty="0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6910859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err="1"/>
              <a:t>Инпут</a:t>
            </a:r>
            <a:r>
              <a:rPr lang="ru-RU" dirty="0"/>
              <a:t> </a:t>
            </a:r>
            <a:r>
              <a:rPr lang="en-GB" dirty="0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012483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6661960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3588" y="1844675"/>
            <a:ext cx="7934325" cy="177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" y="6524625"/>
            <a:ext cx="53752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1000"/>
            </a:lvl1pPr>
          </a:lstStyle>
          <a:p>
            <a:r>
              <a:rPr lang="ru-RU" dirty="0" err="1"/>
              <a:t>Инпут</a:t>
            </a:r>
            <a:r>
              <a:rPr lang="ru-RU" dirty="0"/>
              <a:t> </a:t>
            </a:r>
            <a:r>
              <a:rPr lang="en-GB" dirty="0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63588" y="563563"/>
            <a:ext cx="7932737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Mastertitelformat bearbeiten</a:t>
            </a: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755650" y="1412875"/>
            <a:ext cx="7937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13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98224" y="121527"/>
            <a:ext cx="1848555" cy="93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7"/>
          <p:cNvPicPr>
            <a:picLocks noChangeAspect="1" noChangeArrowheads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8113" y="6397625"/>
            <a:ext cx="21971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7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>
    <p:wipe dir="r"/>
  </p:transition>
  <p:hf sldNum="0"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ヒラギノ角ゴ Pro W3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ヒラギノ角ゴ Pro W3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ヒラギノ角ゴ Pro W3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ヒラギノ角ゴ Pro W3" charset="0"/>
        </a:defRPr>
      </a:lvl9pPr>
    </p:titleStyle>
    <p:bodyStyle>
      <a:lvl1pPr marL="285750" indent="-285750" algn="l" rtl="0" eaLnBrk="1" fontAlgn="base" hangingPunct="1">
        <a:spcBef>
          <a:spcPct val="35000"/>
        </a:spcBef>
        <a:spcAft>
          <a:spcPct val="0"/>
        </a:spcAft>
        <a:buClr>
          <a:schemeClr val="accent2"/>
        </a:buClr>
        <a:buSzPct val="135000"/>
        <a:buFont typeface="Arial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55625" indent="-285750" algn="l" rtl="0" eaLnBrk="1" fontAlgn="base" hangingPunct="1">
        <a:spcBef>
          <a:spcPct val="35000"/>
        </a:spcBef>
        <a:spcAft>
          <a:spcPct val="0"/>
        </a:spcAft>
        <a:buClr>
          <a:schemeClr val="accent2"/>
        </a:buClr>
        <a:buSzPct val="125000"/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796925" indent="-285750" algn="l" rtl="0" eaLnBrk="1" fontAlgn="base" hangingPunct="1">
        <a:spcBef>
          <a:spcPct val="35000"/>
        </a:spcBef>
        <a:spcAft>
          <a:spcPct val="0"/>
        </a:spcAft>
        <a:buClr>
          <a:schemeClr val="accent2"/>
        </a:buClr>
        <a:buSzPct val="135000"/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3pPr>
      <a:lvl4pPr marL="1003300" indent="-285750" algn="l" rtl="0" eaLnBrk="1" fontAlgn="base" hangingPunct="1">
        <a:spcBef>
          <a:spcPct val="35000"/>
        </a:spcBef>
        <a:spcAft>
          <a:spcPct val="0"/>
        </a:spcAft>
        <a:buClr>
          <a:schemeClr val="accent2"/>
        </a:buClr>
        <a:buSzPct val="135000"/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254125" indent="-285750" algn="l" rtl="0" eaLnBrk="1" fontAlgn="base" hangingPunct="1">
        <a:spcBef>
          <a:spcPct val="35000"/>
        </a:spcBef>
        <a:spcAft>
          <a:spcPct val="0"/>
        </a:spcAft>
        <a:buClr>
          <a:schemeClr val="accent2"/>
        </a:buClr>
        <a:buSzPct val="135000"/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666875" indent="-241300" algn="l" rtl="0" eaLnBrk="1" fontAlgn="base" hangingPunct="1">
        <a:spcBef>
          <a:spcPct val="35000"/>
        </a:spcBef>
        <a:spcAft>
          <a:spcPct val="0"/>
        </a:spcAft>
        <a:buClr>
          <a:schemeClr val="tx1"/>
        </a:buClr>
        <a:buChar char="-"/>
        <a:defRPr>
          <a:solidFill>
            <a:schemeClr val="tx1"/>
          </a:solidFill>
          <a:latin typeface="+mn-lt"/>
          <a:ea typeface="+mn-ea"/>
        </a:defRPr>
      </a:lvl6pPr>
      <a:lvl7pPr marL="2124075" indent="-241300" algn="l" rtl="0" eaLnBrk="1" fontAlgn="base" hangingPunct="1">
        <a:spcBef>
          <a:spcPct val="35000"/>
        </a:spcBef>
        <a:spcAft>
          <a:spcPct val="0"/>
        </a:spcAft>
        <a:buClr>
          <a:schemeClr val="tx1"/>
        </a:buClr>
        <a:buChar char="-"/>
        <a:defRPr>
          <a:solidFill>
            <a:schemeClr val="tx1"/>
          </a:solidFill>
          <a:latin typeface="+mn-lt"/>
          <a:ea typeface="+mn-ea"/>
        </a:defRPr>
      </a:lvl7pPr>
      <a:lvl8pPr marL="2581275" indent="-241300" algn="l" rtl="0" eaLnBrk="1" fontAlgn="base" hangingPunct="1">
        <a:spcBef>
          <a:spcPct val="35000"/>
        </a:spcBef>
        <a:spcAft>
          <a:spcPct val="0"/>
        </a:spcAft>
        <a:buClr>
          <a:schemeClr val="tx1"/>
        </a:buClr>
        <a:buChar char="-"/>
        <a:defRPr>
          <a:solidFill>
            <a:schemeClr val="tx1"/>
          </a:solidFill>
          <a:latin typeface="+mn-lt"/>
          <a:ea typeface="+mn-ea"/>
        </a:defRPr>
      </a:lvl8pPr>
      <a:lvl9pPr marL="3038475" indent="-241300" algn="l" rtl="0" eaLnBrk="1" fontAlgn="base" hangingPunct="1">
        <a:spcBef>
          <a:spcPct val="35000"/>
        </a:spcBef>
        <a:spcAft>
          <a:spcPct val="0"/>
        </a:spcAft>
        <a:buClr>
          <a:schemeClr val="tx1"/>
        </a:buClr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3588" y="1844675"/>
            <a:ext cx="7934325" cy="177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" y="6524625"/>
            <a:ext cx="53752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1000"/>
            </a:lvl1pPr>
          </a:lstStyle>
          <a:p>
            <a:r>
              <a:rPr lang="ru-RU"/>
              <a:t>Инпут </a:t>
            </a:r>
            <a:r>
              <a:rPr lang="en-GB"/>
              <a:t>• Slide </a:t>
            </a:r>
            <a:fld id="{52E63ED2-2BCE-3143-AB56-0A028A46E53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63588" y="563563"/>
            <a:ext cx="7932737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Mastertitelformat bearbeiten</a:t>
            </a: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755650" y="1412875"/>
            <a:ext cx="7937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98224" y="121527"/>
            <a:ext cx="1848555" cy="93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8113" y="6397625"/>
            <a:ext cx="21971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6661960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3"/>
          <p:cNvPicPr>
            <a:picLocks noChangeAspect="1" noChangeArrowheads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98224" y="121527"/>
            <a:ext cx="1848555" cy="93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7"/>
          <p:cNvPicPr>
            <a:picLocks noChangeAspect="1" noChangeArrowheads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8113" y="6397625"/>
            <a:ext cx="21971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med">
    <p:wipe dir="r"/>
  </p:transition>
  <p:hf sldNum="0"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ヒラギノ角ゴ Pro W3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ヒラギノ角ゴ Pro W3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ヒラギノ角ゴ Pro W3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ヒラギノ角ゴ Pro W3" charset="0"/>
        </a:defRPr>
      </a:lvl9pPr>
    </p:titleStyle>
    <p:bodyStyle>
      <a:lvl1pPr marL="285750" indent="-285750" algn="l" rtl="0" eaLnBrk="1" fontAlgn="base" hangingPunct="1">
        <a:spcBef>
          <a:spcPct val="35000"/>
        </a:spcBef>
        <a:spcAft>
          <a:spcPct val="0"/>
        </a:spcAft>
        <a:buClr>
          <a:schemeClr val="accent2"/>
        </a:buClr>
        <a:buSzPct val="135000"/>
        <a:buFont typeface="Arial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55625" indent="-285750" algn="l" rtl="0" eaLnBrk="1" fontAlgn="base" hangingPunct="1">
        <a:spcBef>
          <a:spcPct val="35000"/>
        </a:spcBef>
        <a:spcAft>
          <a:spcPct val="0"/>
        </a:spcAft>
        <a:buClr>
          <a:schemeClr val="accent2"/>
        </a:buClr>
        <a:buSzPct val="125000"/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796925" indent="-285750" algn="l" rtl="0" eaLnBrk="1" fontAlgn="base" hangingPunct="1">
        <a:spcBef>
          <a:spcPct val="35000"/>
        </a:spcBef>
        <a:spcAft>
          <a:spcPct val="0"/>
        </a:spcAft>
        <a:buClr>
          <a:schemeClr val="accent2"/>
        </a:buClr>
        <a:buSzPct val="135000"/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3pPr>
      <a:lvl4pPr marL="1003300" indent="-285750" algn="l" rtl="0" eaLnBrk="1" fontAlgn="base" hangingPunct="1">
        <a:spcBef>
          <a:spcPct val="35000"/>
        </a:spcBef>
        <a:spcAft>
          <a:spcPct val="0"/>
        </a:spcAft>
        <a:buClr>
          <a:schemeClr val="accent2"/>
        </a:buClr>
        <a:buSzPct val="135000"/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254125" indent="-285750" algn="l" rtl="0" eaLnBrk="1" fontAlgn="base" hangingPunct="1">
        <a:spcBef>
          <a:spcPct val="35000"/>
        </a:spcBef>
        <a:spcAft>
          <a:spcPct val="0"/>
        </a:spcAft>
        <a:buClr>
          <a:schemeClr val="accent2"/>
        </a:buClr>
        <a:buSzPct val="135000"/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666875" indent="-241300" algn="l" rtl="0" eaLnBrk="1" fontAlgn="base" hangingPunct="1">
        <a:spcBef>
          <a:spcPct val="35000"/>
        </a:spcBef>
        <a:spcAft>
          <a:spcPct val="0"/>
        </a:spcAft>
        <a:buClr>
          <a:schemeClr val="tx1"/>
        </a:buClr>
        <a:buChar char="-"/>
        <a:defRPr>
          <a:solidFill>
            <a:schemeClr val="tx1"/>
          </a:solidFill>
          <a:latin typeface="+mn-lt"/>
          <a:ea typeface="+mn-ea"/>
        </a:defRPr>
      </a:lvl6pPr>
      <a:lvl7pPr marL="2124075" indent="-241300" algn="l" rtl="0" eaLnBrk="1" fontAlgn="base" hangingPunct="1">
        <a:spcBef>
          <a:spcPct val="35000"/>
        </a:spcBef>
        <a:spcAft>
          <a:spcPct val="0"/>
        </a:spcAft>
        <a:buClr>
          <a:schemeClr val="tx1"/>
        </a:buClr>
        <a:buChar char="-"/>
        <a:defRPr>
          <a:solidFill>
            <a:schemeClr val="tx1"/>
          </a:solidFill>
          <a:latin typeface="+mn-lt"/>
          <a:ea typeface="+mn-ea"/>
        </a:defRPr>
      </a:lvl7pPr>
      <a:lvl8pPr marL="2581275" indent="-241300" algn="l" rtl="0" eaLnBrk="1" fontAlgn="base" hangingPunct="1">
        <a:spcBef>
          <a:spcPct val="35000"/>
        </a:spcBef>
        <a:spcAft>
          <a:spcPct val="0"/>
        </a:spcAft>
        <a:buClr>
          <a:schemeClr val="tx1"/>
        </a:buClr>
        <a:buChar char="-"/>
        <a:defRPr>
          <a:solidFill>
            <a:schemeClr val="tx1"/>
          </a:solidFill>
          <a:latin typeface="+mn-lt"/>
          <a:ea typeface="+mn-ea"/>
        </a:defRPr>
      </a:lvl8pPr>
      <a:lvl9pPr marL="3038475" indent="-241300" algn="l" rtl="0" eaLnBrk="1" fontAlgn="base" hangingPunct="1">
        <a:spcBef>
          <a:spcPct val="35000"/>
        </a:spcBef>
        <a:spcAft>
          <a:spcPct val="0"/>
        </a:spcAft>
        <a:buClr>
          <a:schemeClr val="tx1"/>
        </a:buClr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oleObject" Target="../embeddings/oleObject5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.emf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oleObject" Target="../embeddings/oleObject7.bin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.emf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4941168"/>
            <a:ext cx="5976663" cy="6512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i="1" dirty="0">
                <a:solidFill>
                  <a:srgbClr val="FF0000"/>
                </a:solidFill>
              </a:rPr>
              <a:t>Держит</a:t>
            </a:r>
            <a:r>
              <a:rPr lang="ru-RU" b="0" i="1" dirty="0">
                <a:solidFill>
                  <a:srgbClr val="FFFFFF"/>
                </a:solidFill>
              </a:rPr>
              <a:t> </a:t>
            </a:r>
            <a:r>
              <a:rPr lang="ru-RU" i="1" dirty="0">
                <a:solidFill>
                  <a:srgbClr val="FFFFFF"/>
                </a:solidFill>
              </a:rPr>
              <a:t>долго, очень долго</a:t>
            </a:r>
            <a:endParaRPr lang="en-GB" i="1" dirty="0">
              <a:solidFill>
                <a:srgbClr val="FFFFFF"/>
              </a:solidFill>
            </a:endParaRPr>
          </a:p>
        </p:txBody>
      </p:sp>
      <p:pic>
        <p:nvPicPr>
          <p:cNvPr id="4" name="Рисунок 3" descr="Изображение выглядит как текст, логотип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04D43D1-24CB-13A8-66B5-AD4179409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920" y="0"/>
            <a:ext cx="3753544" cy="37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6241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Почему важна профилактическая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обработка в конце кущения?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916832"/>
            <a:ext cx="5464595" cy="2016025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Обработка </a:t>
            </a:r>
            <a:r>
              <a:rPr lang="ru-RU" sz="2400" dirty="0" err="1"/>
              <a:t>Инпутом</a:t>
            </a:r>
            <a:r>
              <a:rPr lang="ru-RU" sz="2400" dirty="0"/>
              <a:t> (0,6-0,8 л/га) в конце кущения позволяет подавить развитие заболеваний и предотвратить повторное заражение вплоть до появления флаг-листа</a:t>
            </a:r>
          </a:p>
        </p:txBody>
      </p:sp>
      <p:pic>
        <p:nvPicPr>
          <p:cNvPr id="10" name="Picture 2" descr="C:\Users\ggopn\Downloads\jpg\июнь 2016\объезд мдо\IMG_02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2440" y="2276872"/>
            <a:ext cx="18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ggopn\Downloads\jpg\июнь 2016\объезд мдо\IMG_02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2440" y="4293296"/>
            <a:ext cx="18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216" y="4293296"/>
            <a:ext cx="18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Users\ggopn\Downloads\jpg\май 2016\IMG_01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9992" y="4293296"/>
            <a:ext cx="18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ggopn\Downloads\jpg\июнь 2016\объезд мдо\IMG_026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768" y="4293296"/>
            <a:ext cx="18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AF3E6C-3A23-224B-9551-FC58E2F19935}"/>
              </a:ext>
            </a:extLst>
          </p:cNvPr>
          <p:cNvSpPr/>
          <p:nvPr/>
        </p:nvSpPr>
        <p:spPr>
          <a:xfrm>
            <a:off x="6444208" y="6381328"/>
            <a:ext cx="2232248" cy="43204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300985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Почему </a:t>
            </a:r>
            <a:r>
              <a:rPr lang="ru-RU" dirty="0" err="1">
                <a:solidFill>
                  <a:schemeClr val="tx1"/>
                </a:solidFill>
              </a:rPr>
              <a:t>Инпут</a:t>
            </a:r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3589" y="1844675"/>
            <a:ext cx="4960539" cy="3960589"/>
          </a:xfrm>
        </p:spPr>
        <p:txBody>
          <a:bodyPr/>
          <a:lstStyle/>
          <a:p>
            <a:r>
              <a:rPr lang="ru-RU" dirty="0"/>
              <a:t>При обработке озимой пшеницы в ранний весенний период температура может не подниматься выше +15°С</a:t>
            </a:r>
          </a:p>
          <a:p>
            <a:endParaRPr lang="ru-RU" sz="1100" dirty="0"/>
          </a:p>
          <a:p>
            <a:r>
              <a:rPr lang="ru-RU" b="1" dirty="0">
                <a:solidFill>
                  <a:schemeClr val="accent2"/>
                </a:solidFill>
              </a:rPr>
              <a:t>Важно!</a:t>
            </a:r>
          </a:p>
          <a:p>
            <a:pPr marL="0" indent="0">
              <a:buNone/>
            </a:pPr>
            <a:r>
              <a:rPr lang="ru-RU" dirty="0"/>
              <a:t>Фунгициды, содержащие действующие вещества только из класса </a:t>
            </a:r>
            <a:r>
              <a:rPr lang="ru-RU" dirty="0" err="1"/>
              <a:t>триазолов</a:t>
            </a:r>
            <a:r>
              <a:rPr lang="ru-RU" dirty="0"/>
              <a:t>, имеют слабую активность при низких температурах, что снижает эффективность их применения</a:t>
            </a:r>
          </a:p>
          <a:p>
            <a:endParaRPr lang="ru-RU" sz="1100" dirty="0"/>
          </a:p>
          <a:p>
            <a:r>
              <a:rPr lang="ru-RU" dirty="0"/>
              <a:t>Фунгицид </a:t>
            </a:r>
            <a:r>
              <a:rPr lang="ru-RU" dirty="0" err="1"/>
              <a:t>Инпут</a:t>
            </a:r>
            <a:r>
              <a:rPr lang="ru-RU" dirty="0"/>
              <a:t>, за счет </a:t>
            </a:r>
            <a:r>
              <a:rPr lang="ru-RU" dirty="0" err="1"/>
              <a:t>спироксамина</a:t>
            </a:r>
            <a:r>
              <a:rPr lang="ru-RU" dirty="0"/>
              <a:t>, обладает высокой активностью даже при температуре +12-15°С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9458" name="Picture 2" descr="C:\Users\ggopn\Downloads\jpg\1023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27" r="26305"/>
          <a:stretch/>
        </p:blipFill>
        <p:spPr bwMode="auto">
          <a:xfrm>
            <a:off x="6012160" y="1556792"/>
            <a:ext cx="2702257" cy="468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6F896F-B01C-1898-4CF0-60D63510D4CA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14325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Спектр действия фунгицида </a:t>
            </a:r>
            <a:r>
              <a:rPr lang="ru-RU" dirty="0" err="1">
                <a:solidFill>
                  <a:schemeClr val="tx1"/>
                </a:solidFill>
              </a:rPr>
              <a:t>Инпут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41453380"/>
              </p:ext>
            </p:extLst>
          </p:nvPr>
        </p:nvGraphicFramePr>
        <p:xfrm>
          <a:off x="251520" y="1844824"/>
          <a:ext cx="6552728" cy="4280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5724129" y="1556792"/>
            <a:ext cx="352839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kern="0" dirty="0">
                <a:solidFill>
                  <a:schemeClr val="accent1"/>
                </a:solidFill>
              </a:rPr>
              <a:t>5   На уровне лучших стандартов</a:t>
            </a:r>
            <a:endParaRPr lang="en-US" sz="1200" b="1" kern="0" dirty="0">
              <a:solidFill>
                <a:schemeClr val="accent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kern="0" dirty="0">
                <a:solidFill>
                  <a:schemeClr val="accent1"/>
                </a:solidFill>
              </a:rPr>
              <a:t>4   На уровне стандарта</a:t>
            </a:r>
            <a:endParaRPr lang="en-US" sz="1200" b="1" kern="0" dirty="0">
              <a:solidFill>
                <a:schemeClr val="accent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kern="0" dirty="0">
                <a:solidFill>
                  <a:schemeClr val="accent1"/>
                </a:solidFill>
              </a:rPr>
              <a:t>3   Удовлетворительная  эффективность</a:t>
            </a:r>
            <a:endParaRPr lang="en-US" sz="1200" b="1" kern="0" dirty="0">
              <a:solidFill>
                <a:schemeClr val="accent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kern="0" dirty="0">
                <a:solidFill>
                  <a:schemeClr val="accent1"/>
                </a:solidFill>
              </a:rPr>
              <a:t>2   Слабая эффективность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>
                <a:solidFill>
                  <a:schemeClr val="accent1"/>
                </a:solidFill>
              </a:rPr>
              <a:t>1 </a:t>
            </a:r>
            <a:r>
              <a:rPr lang="ru-RU" sz="1200" b="1" kern="0" dirty="0">
                <a:solidFill>
                  <a:schemeClr val="accent1"/>
                </a:solidFill>
              </a:rPr>
              <a:t>  Очень слабая эффективность</a:t>
            </a:r>
            <a:endParaRPr lang="en-US" sz="1200" b="1" kern="0" dirty="0">
              <a:solidFill>
                <a:schemeClr val="accent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D45E52D-1E9F-1F19-867A-B9F1724FBECC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188760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77841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5111" name="Rectangle 7"/>
          <p:cNvSpPr>
            <a:spLocks noChangeArrowheads="1"/>
          </p:cNvSpPr>
          <p:nvPr/>
        </p:nvSpPr>
        <p:spPr bwMode="auto">
          <a:xfrm>
            <a:off x="431800" y="668338"/>
            <a:ext cx="770572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charset="0"/>
              </a:defRPr>
            </a:lvl1pPr>
            <a:lvl2pPr>
              <a:defRPr sz="2400" b="1">
                <a:solidFill>
                  <a:schemeClr val="tx2"/>
                </a:solidFill>
                <a:latin typeface="Arial" charset="0"/>
              </a:defRPr>
            </a:lvl2pPr>
            <a:lvl3pPr>
              <a:defRPr sz="2400" b="1">
                <a:solidFill>
                  <a:schemeClr val="tx2"/>
                </a:solidFill>
                <a:latin typeface="Arial" charset="0"/>
              </a:defRPr>
            </a:lvl3pPr>
            <a:lvl4pPr>
              <a:defRPr sz="2400" b="1">
                <a:solidFill>
                  <a:schemeClr val="tx2"/>
                </a:solidFill>
                <a:latin typeface="Arial" charset="0"/>
              </a:defRPr>
            </a:lvl4pPr>
            <a:lvl5pPr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en-US" dirty="0">
                <a:solidFill>
                  <a:schemeClr val="tx1"/>
                </a:solidFill>
              </a:rPr>
              <a:t>Эффективность против болезней</a:t>
            </a:r>
          </a:p>
          <a:p>
            <a:r>
              <a:rPr lang="ru-RU" altLang="en-US" dirty="0">
                <a:solidFill>
                  <a:schemeClr val="tx1"/>
                </a:solidFill>
              </a:rPr>
              <a:t>озимой пшеницы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268278216"/>
              </p:ext>
            </p:extLst>
          </p:nvPr>
        </p:nvGraphicFramePr>
        <p:xfrm>
          <a:off x="-131995" y="1412776"/>
          <a:ext cx="4127931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197608841"/>
              </p:ext>
            </p:extLst>
          </p:nvPr>
        </p:nvGraphicFramePr>
        <p:xfrm>
          <a:off x="3743400" y="1412776"/>
          <a:ext cx="540060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6309320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Опрыскивание в фазу появления флаг-листа, 2014 год.</a:t>
            </a:r>
          </a:p>
          <a:p>
            <a:r>
              <a:rPr lang="ru-RU" sz="1200" dirty="0"/>
              <a:t>Опытное поле ВНИИБЗР. Сорт Калым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A8DD94-70A0-178A-DA3C-40DB861B1A51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50183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805405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5111" name="Rectangle 7"/>
          <p:cNvSpPr>
            <a:spLocks noChangeArrowheads="1"/>
          </p:cNvSpPr>
          <p:nvPr/>
        </p:nvSpPr>
        <p:spPr bwMode="auto">
          <a:xfrm>
            <a:off x="431800" y="668338"/>
            <a:ext cx="770572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charset="0"/>
              </a:defRPr>
            </a:lvl1pPr>
            <a:lvl2pPr>
              <a:defRPr sz="2400" b="1">
                <a:solidFill>
                  <a:schemeClr val="tx2"/>
                </a:solidFill>
                <a:latin typeface="Arial" charset="0"/>
              </a:defRPr>
            </a:lvl2pPr>
            <a:lvl3pPr>
              <a:defRPr sz="2400" b="1">
                <a:solidFill>
                  <a:schemeClr val="tx2"/>
                </a:solidFill>
                <a:latin typeface="Arial" charset="0"/>
              </a:defRPr>
            </a:lvl3pPr>
            <a:lvl4pPr>
              <a:defRPr sz="2400" b="1">
                <a:solidFill>
                  <a:schemeClr val="tx2"/>
                </a:solidFill>
                <a:latin typeface="Arial" charset="0"/>
              </a:defRPr>
            </a:lvl4pPr>
            <a:lvl5pPr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en-US" dirty="0">
                <a:solidFill>
                  <a:schemeClr val="tx1"/>
                </a:solidFill>
              </a:rPr>
              <a:t>Эффективность против болезней</a:t>
            </a:r>
          </a:p>
          <a:p>
            <a:r>
              <a:rPr lang="ru-RU" altLang="en-US" dirty="0">
                <a:solidFill>
                  <a:schemeClr val="tx1"/>
                </a:solidFill>
              </a:rPr>
              <a:t>озимой пшеницы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583359936"/>
              </p:ext>
            </p:extLst>
          </p:nvPr>
        </p:nvGraphicFramePr>
        <p:xfrm>
          <a:off x="3347864" y="1412776"/>
          <a:ext cx="565212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4829836"/>
              </p:ext>
            </p:extLst>
          </p:nvPr>
        </p:nvGraphicFramePr>
        <p:xfrm>
          <a:off x="251520" y="1412776"/>
          <a:ext cx="360040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6309320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Опрыскивание в фазу появления флаг-листа, 2013 год.</a:t>
            </a:r>
          </a:p>
          <a:p>
            <a:r>
              <a:rPr lang="ru-RU" sz="1200" dirty="0" err="1"/>
              <a:t>Племзавод</a:t>
            </a:r>
            <a:r>
              <a:rPr lang="ru-RU" sz="1200" dirty="0"/>
              <a:t> «Большое Алексеевское». Сорт Московская-39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B551E4-858A-B642-07B3-CE7DB4E5A604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200484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ggopn\Downloads\Данные по опытам 2016\Опыты Краснодар (фото)\24 дня\Контроль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132856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C:\Users\ggopn\Downloads\Данные по опытам 2016\Опыты Краснодар (фото)\24 дня\Инпут 0,6 л-г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98258" y="2129247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C:\Users\ggopn\Downloads\Данные по опытам 2016\Опыты Краснодар (фото)\24 дня\Инпут 0,8 л-г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7003" y="2129247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 bwMode="gray">
          <a:xfrm>
            <a:off x="179512" y="5009247"/>
            <a:ext cx="2880000" cy="576064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ru-RU" dirty="0"/>
              <a:t>Контроль</a:t>
            </a:r>
          </a:p>
        </p:txBody>
      </p:sp>
      <p:sp>
        <p:nvSpPr>
          <p:cNvPr id="9" name="TextBox 8"/>
          <p:cNvSpPr txBox="1"/>
          <p:nvPr/>
        </p:nvSpPr>
        <p:spPr bwMode="gray">
          <a:xfrm>
            <a:off x="3098258" y="5013176"/>
            <a:ext cx="2880000" cy="576064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ru-RU" dirty="0" err="1"/>
              <a:t>Инпут</a:t>
            </a:r>
            <a:r>
              <a:rPr lang="ru-RU" dirty="0"/>
              <a:t> 0,6 л/га</a:t>
            </a:r>
          </a:p>
        </p:txBody>
      </p:sp>
      <p:sp>
        <p:nvSpPr>
          <p:cNvPr id="10" name="TextBox 9"/>
          <p:cNvSpPr txBox="1"/>
          <p:nvPr/>
        </p:nvSpPr>
        <p:spPr bwMode="gray">
          <a:xfrm>
            <a:off x="6017003" y="5013176"/>
            <a:ext cx="2880000" cy="576064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ru-RU" dirty="0" err="1"/>
              <a:t>Инпут</a:t>
            </a:r>
            <a:r>
              <a:rPr lang="ru-RU" dirty="0"/>
              <a:t> 0,8 л/га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431800" y="668338"/>
            <a:ext cx="770572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charset="0"/>
              </a:defRPr>
            </a:lvl1pPr>
            <a:lvl2pPr>
              <a:defRPr sz="2400" b="1">
                <a:solidFill>
                  <a:schemeClr val="tx2"/>
                </a:solidFill>
                <a:latin typeface="Arial" charset="0"/>
              </a:defRPr>
            </a:lvl2pPr>
            <a:lvl3pPr>
              <a:defRPr sz="2400" b="1">
                <a:solidFill>
                  <a:schemeClr val="tx2"/>
                </a:solidFill>
                <a:latin typeface="Arial" charset="0"/>
              </a:defRPr>
            </a:lvl3pPr>
            <a:lvl4pPr>
              <a:defRPr sz="2400" b="1">
                <a:solidFill>
                  <a:schemeClr val="tx2"/>
                </a:solidFill>
                <a:latin typeface="Arial" charset="0"/>
              </a:defRPr>
            </a:lvl4pPr>
            <a:lvl5pPr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dirty="0">
                <a:solidFill>
                  <a:srgbClr val="000000"/>
                </a:solidFill>
              </a:rPr>
              <a:t>Эффективность против болезней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dirty="0">
                <a:solidFill>
                  <a:srgbClr val="000000"/>
                </a:solidFill>
              </a:rPr>
              <a:t>озимой пшеницы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94195A2-45DD-4266-E7E7-14807CCEA342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596967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Microdochium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nivale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1531495"/>
            <a:ext cx="4680520" cy="4633569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/>
              <a:t>Возбудитель снежной плесени в последующем вызывает на листьях </a:t>
            </a:r>
            <a:r>
              <a:rPr lang="ru-RU" sz="1600" dirty="0" err="1"/>
              <a:t>фузариозный</a:t>
            </a:r>
            <a:r>
              <a:rPr lang="ru-RU" sz="1600" dirty="0"/>
              <a:t> ожог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b="1" dirty="0"/>
              <a:t>Последствия:</a:t>
            </a:r>
            <a:r>
              <a:rPr lang="ru-RU" sz="1600" dirty="0"/>
              <a:t> снижение ассимиляционной поверхности, заражение колоса (снижение качества семян), сохранение инфекции</a:t>
            </a:r>
          </a:p>
          <a:p>
            <a:endParaRPr lang="ru-RU" sz="1600" dirty="0"/>
          </a:p>
          <a:p>
            <a:pPr marL="0" indent="0">
              <a:buNone/>
            </a:pPr>
            <a:r>
              <a:rPr lang="ru-RU" sz="1600" b="1" dirty="0"/>
              <a:t>Решение:</a:t>
            </a:r>
          </a:p>
          <a:p>
            <a:r>
              <a:rPr lang="ru-RU" sz="1600" dirty="0"/>
              <a:t>Применение эффективного против снежной плесени протравителя</a:t>
            </a:r>
          </a:p>
          <a:p>
            <a:r>
              <a:rPr lang="ru-RU" sz="1600" dirty="0"/>
              <a:t>Осеннее применение </a:t>
            </a:r>
            <a:r>
              <a:rPr lang="ru-RU" sz="1600" dirty="0" err="1"/>
              <a:t>Инпута</a:t>
            </a:r>
            <a:r>
              <a:rPr lang="ru-RU" sz="1600" dirty="0"/>
              <a:t> 0,8 л/га (профилактика развития снежной плесени)</a:t>
            </a:r>
          </a:p>
          <a:p>
            <a:r>
              <a:rPr lang="ru-RU" sz="1600" dirty="0"/>
              <a:t>Обработка </a:t>
            </a:r>
            <a:r>
              <a:rPr lang="ru-RU" sz="1600" dirty="0" err="1"/>
              <a:t>Инпутом</a:t>
            </a:r>
            <a:r>
              <a:rPr lang="ru-RU" sz="1600" dirty="0"/>
              <a:t> (0,6-0,8 л/га) весной в фазу кущения, в случае значительного развития снежной плесени</a:t>
            </a:r>
          </a:p>
        </p:txBody>
      </p:sp>
      <p:pic>
        <p:nvPicPr>
          <p:cNvPr id="19458" name="Picture 2" descr="C:\Users\ggopn\Downloads\jpg\Болезни зерновых (Миняйлов)\_MG_0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085" y="1531495"/>
            <a:ext cx="3600000" cy="240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ggopn\Downloads\jpg\июнь 2016\байарена краснодар\IMG_03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085" y="4005064"/>
            <a:ext cx="360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015541-C00E-4A86-AF89-96E6487FCF90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530619"/>
      </p:ext>
    </p:extLst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tx1"/>
                </a:solidFill>
              </a:rPr>
              <a:t>Церкоспореллез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Pseudocercosporella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herpotrichoides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44675"/>
            <a:ext cx="4968552" cy="4104605"/>
          </a:xfrm>
        </p:spPr>
        <p:txBody>
          <a:bodyPr/>
          <a:lstStyle/>
          <a:p>
            <a:r>
              <a:rPr lang="ru-RU" sz="1600" dirty="0">
                <a:solidFill>
                  <a:schemeClr val="accent2"/>
                </a:solidFill>
              </a:rPr>
              <a:t>Признаки:</a:t>
            </a:r>
            <a:r>
              <a:rPr lang="ru-RU" sz="1600" dirty="0"/>
              <a:t> светлые с темно-коричневым, сильно размытым обрамлением пятна размером 0,5-2,5 см в длину, расположенные на корневой шейке, первом и втором междоузлиях, узлах. В средней части изъязвления возникает «глазок» в виде черного порошковидного налета.</a:t>
            </a:r>
          </a:p>
          <a:p>
            <a:endParaRPr lang="ru-RU" sz="1600" dirty="0"/>
          </a:p>
          <a:p>
            <a:r>
              <a:rPr lang="ru-RU" dirty="0">
                <a:solidFill>
                  <a:schemeClr val="accent2"/>
                </a:solidFill>
              </a:rPr>
              <a:t>Последствия:</a:t>
            </a:r>
            <a:r>
              <a:rPr lang="ru-RU" dirty="0"/>
              <a:t> гибель побегов кущения, сморщивание зерновок, </a:t>
            </a:r>
            <a:r>
              <a:rPr lang="ru-RU" dirty="0" err="1"/>
              <a:t>белоколосица</a:t>
            </a:r>
            <a:r>
              <a:rPr lang="ru-RU" dirty="0"/>
              <a:t>, полегание и надлом стеблей</a:t>
            </a:r>
          </a:p>
          <a:p>
            <a:endParaRPr lang="ru-RU" dirty="0"/>
          </a:p>
          <a:p>
            <a:r>
              <a:rPr lang="ru-RU" dirty="0">
                <a:solidFill>
                  <a:schemeClr val="accent2"/>
                </a:solidFill>
              </a:rPr>
              <a:t>Период заражения:</a:t>
            </a:r>
            <a:r>
              <a:rPr lang="ru-RU" dirty="0"/>
              <a:t> в течение всего вегетационного периода</a:t>
            </a:r>
            <a:br>
              <a:rPr lang="ru-RU" dirty="0"/>
            </a:br>
            <a:r>
              <a:rPr lang="ru-RU" dirty="0"/>
              <a:t>(в основном – конец осени и начало весны)</a:t>
            </a:r>
          </a:p>
        </p:txBody>
      </p:sp>
      <p:pic>
        <p:nvPicPr>
          <p:cNvPr id="15362" name="Picture 2" descr="C:\Users\ggopn\Downloads\jpg\pseudocercosporella herpotrichoid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3870" y="1700808"/>
            <a:ext cx="2833302" cy="438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3EF093-88EE-ACFD-F119-1106CE586BCD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704051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tx1"/>
                </a:solidFill>
              </a:rPr>
              <a:t>Церкоспореллез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Pseudocercosporella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herpotrichoides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582" y="1732746"/>
            <a:ext cx="53285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Способствует распространению</a:t>
            </a:r>
          </a:p>
          <a:p>
            <a:endParaRPr lang="ru-RU" sz="800" dirty="0"/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Мягкие влажные зимы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ru-RU" sz="800" dirty="0"/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Высокая доля зерновых в севообороте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ru-RU" sz="800" dirty="0"/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Глубокая заделка и загущенные посевы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ru-RU" sz="800" dirty="0"/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Ранний сев озимых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ru-RU" sz="800" dirty="0"/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Прохладная и сырая погода (+5-15°С)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0" y="4509120"/>
            <a:ext cx="540060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Источник заражения: растительные остатки</a:t>
            </a:r>
          </a:p>
        </p:txBody>
      </p:sp>
      <p:pic>
        <p:nvPicPr>
          <p:cNvPr id="9" name="Picture 9" descr="C:\Users\GFAKY\Pictures\Хармелия\Хармелия\Подольевская\05.07.2011\P10603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176" y="1628800"/>
            <a:ext cx="2782487" cy="4019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DE6CA9-4F4D-D0FF-750F-0AA2E0BEADB8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653386"/>
      </p:ext>
    </p:extLst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Опрыскивание фунгицидами против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err="1">
                <a:solidFill>
                  <a:schemeClr val="tx1"/>
                </a:solidFill>
              </a:rPr>
              <a:t>церкоспореллеза</a:t>
            </a:r>
            <a:r>
              <a:rPr lang="ru-RU" dirty="0">
                <a:solidFill>
                  <a:schemeClr val="tx1"/>
                </a:solidFill>
              </a:rPr>
              <a:t> (ломкость стеблей)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44675"/>
            <a:ext cx="5400600" cy="2592437"/>
          </a:xfrm>
        </p:spPr>
        <p:txBody>
          <a:bodyPr/>
          <a:lstStyle/>
          <a:p>
            <a:r>
              <a:rPr lang="ru-RU" dirty="0"/>
              <a:t>Фунгицид </a:t>
            </a:r>
            <a:r>
              <a:rPr lang="ru-RU" dirty="0" err="1"/>
              <a:t>Инпут</a:t>
            </a:r>
            <a:r>
              <a:rPr lang="ru-RU" dirty="0"/>
              <a:t> (300 г/л </a:t>
            </a:r>
            <a:r>
              <a:rPr lang="ru-RU" dirty="0" err="1"/>
              <a:t>спироксамина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+ 160 г/л </a:t>
            </a:r>
            <a:r>
              <a:rPr lang="ru-RU" dirty="0" err="1"/>
              <a:t>протиоконазола</a:t>
            </a:r>
            <a:r>
              <a:rPr lang="ru-RU" dirty="0"/>
              <a:t>) обеспечивает эффективность на уровне 90%</a:t>
            </a:r>
          </a:p>
          <a:p>
            <a:endParaRPr lang="ru-RU" sz="1000" dirty="0"/>
          </a:p>
          <a:p>
            <a:r>
              <a:rPr lang="ru-RU" dirty="0"/>
              <a:t>Для контроля патогена</a:t>
            </a:r>
          </a:p>
          <a:p>
            <a:pPr marL="0" indent="0">
              <a:buNone/>
            </a:pPr>
            <a:r>
              <a:rPr lang="ru-RU" dirty="0"/>
              <a:t>    рекомендуется обработка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В осенний период (дозировка 0,8 л/га)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Весной в фазу кущения (дозировка 0,8-1,0 л/га)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5652120" y="476672"/>
            <a:ext cx="3168352" cy="3770263"/>
            <a:chOff x="4788024" y="2636912"/>
            <a:chExt cx="3168352" cy="3770263"/>
          </a:xfrm>
        </p:grpSpPr>
        <p:sp>
          <p:nvSpPr>
            <p:cNvPr id="6" name="TextBox 5"/>
            <p:cNvSpPr txBox="1"/>
            <p:nvPr/>
          </p:nvSpPr>
          <p:spPr>
            <a:xfrm>
              <a:off x="5364088" y="3789040"/>
              <a:ext cx="259228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50" dirty="0"/>
                <a:t>В некоторых регионах отмечена устойчивость </a:t>
              </a:r>
              <a:r>
                <a:rPr lang="ru-RU" sz="1550" dirty="0" err="1"/>
                <a:t>церкоспореллеза</a:t>
              </a:r>
              <a:r>
                <a:rPr lang="ru-RU" sz="1550" dirty="0"/>
                <a:t> к </a:t>
              </a:r>
              <a:r>
                <a:rPr lang="ru-RU" sz="1550" dirty="0" err="1"/>
                <a:t>бензимидазолам</a:t>
              </a:r>
              <a:endParaRPr lang="ru-RU" sz="155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550" dirty="0" err="1"/>
                <a:t>Беномил</a:t>
              </a:r>
              <a:endParaRPr lang="ru-RU" sz="155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550" dirty="0" err="1"/>
                <a:t>Карбендазим</a:t>
              </a:r>
              <a:endParaRPr lang="ru-RU" sz="155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550" dirty="0" err="1"/>
                <a:t>Тиабендазол</a:t>
              </a:r>
              <a:endParaRPr lang="ru-RU" sz="155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550" dirty="0" err="1"/>
                <a:t>Тиофанат</a:t>
              </a:r>
              <a:r>
                <a:rPr lang="ru-RU" sz="1550" dirty="0"/>
                <a:t>-метил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88024" y="2636912"/>
              <a:ext cx="432048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spcBef>
                  <a:spcPts val="0"/>
                </a:spcBef>
              </a:pPr>
              <a:r>
                <a:rPr lang="ru-RU" sz="23900" b="1" spc="-30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Gabriola" panose="04040605051002020D02" pitchFamily="82" charset="0"/>
                </a:rPr>
                <a:t>!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428400" y="4532736"/>
            <a:ext cx="8287200" cy="1704576"/>
          </a:xfrm>
          <a:prstGeom prst="rect">
            <a:avLst/>
          </a:prstGeo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534760-21F3-ED6D-2F15-25D3C3EB79A4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66034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Описание препарата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718610"/>
              </p:ext>
            </p:extLst>
          </p:nvPr>
        </p:nvGraphicFramePr>
        <p:xfrm>
          <a:off x="304798" y="1484784"/>
          <a:ext cx="8565166" cy="4283864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403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2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9828">
                <a:tc gridSpan="2">
                  <a:txBody>
                    <a:bodyPr/>
                    <a:lstStyle/>
                    <a:p>
                      <a:r>
                        <a:rPr lang="ru-RU" dirty="0"/>
                        <a:t>Действующие</a:t>
                      </a:r>
                      <a:r>
                        <a:rPr lang="ru-RU" baseline="0" dirty="0"/>
                        <a:t> вещества и концентрации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2717">
                <a:tc>
                  <a:txBody>
                    <a:bodyPr/>
                    <a:lstStyle/>
                    <a:p>
                      <a:r>
                        <a:rPr lang="ru-RU" dirty="0" err="1"/>
                        <a:t>Протиоконазол</a:t>
                      </a:r>
                      <a:r>
                        <a:rPr lang="ru-RU" dirty="0"/>
                        <a:t>:</a:t>
                      </a:r>
                      <a:endParaRPr lang="en-US" dirty="0"/>
                    </a:p>
                    <a:p>
                      <a:r>
                        <a:rPr lang="ru-RU" dirty="0" err="1"/>
                        <a:t>Спироксамин</a:t>
                      </a:r>
                      <a:r>
                        <a:rPr lang="ru-RU" dirty="0"/>
                        <a:t>: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160 г/л</a:t>
                      </a:r>
                    </a:p>
                    <a:p>
                      <a:r>
                        <a:rPr lang="ru-RU" dirty="0"/>
                        <a:t>300 г/л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16">
                <a:tc>
                  <a:txBody>
                    <a:bodyPr/>
                    <a:lstStyle/>
                    <a:p>
                      <a:r>
                        <a:rPr lang="ru-RU" dirty="0" err="1"/>
                        <a:t>Препаративная</a:t>
                      </a:r>
                      <a:r>
                        <a:rPr lang="ru-RU" dirty="0"/>
                        <a:t> форма: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концентрат</a:t>
                      </a:r>
                      <a:r>
                        <a:rPr lang="ru-RU" baseline="0" dirty="0"/>
                        <a:t> эмульсии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336">
                <a:tc>
                  <a:txBody>
                    <a:bodyPr/>
                    <a:lstStyle/>
                    <a:p>
                      <a:r>
                        <a:rPr lang="ru-RU" dirty="0"/>
                        <a:t>Культуры: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пшеница озимая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564">
                <a:tc>
                  <a:txBody>
                    <a:bodyPr/>
                    <a:lstStyle/>
                    <a:p>
                      <a:r>
                        <a:rPr lang="ru-RU" dirty="0"/>
                        <a:t>Норма расхода: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0,6-1,0 л/га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0792">
                <a:tc>
                  <a:txBody>
                    <a:bodyPr/>
                    <a:lstStyle/>
                    <a:p>
                      <a:r>
                        <a:rPr lang="ru-RU" dirty="0"/>
                        <a:t>Действие: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защитное,</a:t>
                      </a:r>
                      <a:r>
                        <a:rPr lang="ru-RU" baseline="0" dirty="0"/>
                        <a:t> лечебное и искореняющее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828">
                <a:tc>
                  <a:txBody>
                    <a:bodyPr/>
                    <a:lstStyle/>
                    <a:p>
                      <a:r>
                        <a:rPr lang="ru-RU" dirty="0"/>
                        <a:t>Сроки</a:t>
                      </a:r>
                      <a:r>
                        <a:rPr lang="ru-RU" baseline="0" dirty="0"/>
                        <a:t> внесения: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</a:t>
                      </a:r>
                      <a:r>
                        <a:rPr lang="ru-RU" baseline="0" dirty="0"/>
                        <a:t> фазы начала кущения и до конца цветения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95CF0B-4AFD-28E2-01A4-A794662D7F35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116751"/>
      </p:ext>
    </p:extLst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Основные преимущества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63588" y="1844675"/>
            <a:ext cx="5248572" cy="432062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ru-RU" dirty="0"/>
              <a:t>Надежный фунгицид для профилактической обработки в период кущения</a:t>
            </a:r>
          </a:p>
          <a:p>
            <a:pPr>
              <a:spcBef>
                <a:spcPts val="1200"/>
              </a:spcBef>
            </a:pPr>
            <a:r>
              <a:rPr lang="ru-RU" dirty="0"/>
              <a:t>Высокий уровень контроля мучнистой росы и видов пятнистостей (профилактическое, лечебное и искореняющее действие)</a:t>
            </a:r>
          </a:p>
          <a:p>
            <a:pPr>
              <a:spcBef>
                <a:spcPts val="1200"/>
              </a:spcBef>
            </a:pPr>
            <a:r>
              <a:rPr lang="ru-RU" dirty="0"/>
              <a:t>Продолжительность защитного действия до 4х недель</a:t>
            </a:r>
          </a:p>
          <a:p>
            <a:r>
              <a:rPr lang="ru-RU" dirty="0"/>
              <a:t>Эффективность против </a:t>
            </a:r>
            <a:r>
              <a:rPr lang="ru-RU" dirty="0" err="1"/>
              <a:t>церкоспореллеза</a:t>
            </a:r>
            <a:r>
              <a:rPr lang="ru-RU" dirty="0"/>
              <a:t> на уровне 90%</a:t>
            </a:r>
          </a:p>
          <a:p>
            <a:r>
              <a:rPr lang="ru-RU" dirty="0"/>
              <a:t>Предназначен для обработок в осенне-весенний период, когда температура не превышает 15°С и </a:t>
            </a:r>
            <a:r>
              <a:rPr lang="ru-RU" dirty="0" err="1"/>
              <a:t>триазольные</a:t>
            </a:r>
            <a:r>
              <a:rPr lang="ru-RU" dirty="0"/>
              <a:t> фунгициды не проявляют достаточной активности.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CEBEC"/>
              </a:clrFrom>
              <a:clrTo>
                <a:srgbClr val="ECEB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91025" y="2130896"/>
            <a:ext cx="240145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59787B2-7621-FA74-5A6B-1B9E14A9F2D0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136410"/>
      </p:ext>
    </p:extLst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Рекомендуемая схема защиты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996833"/>
            <a:ext cx="8928992" cy="301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M:\BCS\Common Workspace\Marketing\Дизайн\Шевроны все препараты\Shevron-Prosaro2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6291" y="1623527"/>
            <a:ext cx="1080000" cy="108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76167" y="2713035"/>
            <a:ext cx="1140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0,8-1,0 л/га</a:t>
            </a:r>
          </a:p>
        </p:txBody>
      </p:sp>
      <p:sp>
        <p:nvSpPr>
          <p:cNvPr id="9" name="Rectangle 23"/>
          <p:cNvSpPr txBox="1">
            <a:spLocks noChangeArrowheads="1"/>
          </p:cNvSpPr>
          <p:nvPr/>
        </p:nvSpPr>
        <p:spPr bwMode="gray">
          <a:xfrm>
            <a:off x="5532708" y="3025356"/>
            <a:ext cx="743000" cy="316632"/>
          </a:xfrm>
          <a:prstGeom prst="rect">
            <a:avLst/>
          </a:prstGeom>
          <a:noFill/>
        </p:spPr>
        <p:txBody>
          <a:bodyPr vert="horz" wrap="square" lIns="0" tIns="72000" rIns="0" bIns="7200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SzPct val="110000"/>
              <a:buFont typeface="Wingdings" pitchFamily="2" charset="2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0,8 л/га</a:t>
            </a:r>
          </a:p>
        </p:txBody>
      </p:sp>
      <p:pic>
        <p:nvPicPr>
          <p:cNvPr id="10" name="Picture 13" descr="C:\Users\gcddy\Desktop\viewer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45" t="32130" r="24811" b="33423"/>
          <a:stretch/>
        </p:blipFill>
        <p:spPr bwMode="auto">
          <a:xfrm>
            <a:off x="5364208" y="1988840"/>
            <a:ext cx="1080000" cy="103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34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9852" y="2185239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27784" y="3265239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0,6-0,8 л/га</a:t>
            </a:r>
          </a:p>
        </p:txBody>
      </p:sp>
      <p:pic>
        <p:nvPicPr>
          <p:cNvPr id="3" name="Рисунок 2" descr="Изображение выглядит как текст, логотип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7AFE87D-88B5-FFBE-680B-1345E4A6F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792" y="2168352"/>
            <a:ext cx="1116632" cy="111663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логотип, графический дизайн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C7AE8E6-D2B2-C4FD-388A-74784E57F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4288" y="1584176"/>
            <a:ext cx="1124744" cy="112474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логотип, снимок экрана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B59A183C-2664-D62C-72D8-732F1BEF12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9464" y="1988840"/>
            <a:ext cx="1124744" cy="112474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DFE5FF6-DA6A-8B63-AE4D-619991E87880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872365"/>
      </p:ext>
    </p:extLst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5E3E78-5A55-EA2F-9D6C-016ED07B3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4941168"/>
            <a:ext cx="5976663" cy="6512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ru-RU" i="1" kern="0">
                <a:solidFill>
                  <a:srgbClr val="FF0000"/>
                </a:solidFill>
              </a:rPr>
              <a:t>Держит</a:t>
            </a:r>
            <a:r>
              <a:rPr lang="ru-RU" b="0" i="1" kern="0">
                <a:solidFill>
                  <a:srgbClr val="FFFFFF"/>
                </a:solidFill>
              </a:rPr>
              <a:t> </a:t>
            </a:r>
            <a:r>
              <a:rPr lang="ru-RU" i="1" kern="0">
                <a:solidFill>
                  <a:srgbClr val="FFFFFF"/>
                </a:solidFill>
              </a:rPr>
              <a:t>долго, очень долго</a:t>
            </a:r>
            <a:endParaRPr lang="en-GB" i="1" kern="0" dirty="0">
              <a:solidFill>
                <a:srgbClr val="FFFFFF"/>
              </a:solidFill>
            </a:endParaRPr>
          </a:p>
        </p:txBody>
      </p:sp>
      <p:pic>
        <p:nvPicPr>
          <p:cNvPr id="4" name="Рисунок 3" descr="Изображение выглядит как текст, логотип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337F61B-84AC-AEB3-0F1D-1F803638F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920" y="0"/>
            <a:ext cx="3753544" cy="37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24994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Регламенты применения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93679"/>
              </p:ext>
            </p:extLst>
          </p:nvPr>
        </p:nvGraphicFramePr>
        <p:xfrm>
          <a:off x="251520" y="1556791"/>
          <a:ext cx="8640960" cy="446449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65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6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27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Норма   применения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препарата, л/га</a:t>
                      </a:r>
                      <a:endParaRPr lang="ru-RU" sz="12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Культура, обрабатываемый объект</a:t>
                      </a:r>
                      <a:endParaRPr lang="ru-RU" sz="12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Вредный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объект</a:t>
                      </a:r>
                      <a:endParaRPr lang="ru-RU" sz="12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Способ, время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обработки,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ограничения</a:t>
                      </a:r>
                      <a:endParaRPr lang="ru-RU" sz="12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Кратность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обработок</a:t>
                      </a:r>
                      <a:endParaRPr lang="ru-RU" sz="12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76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0,6-0,8</a:t>
                      </a:r>
                      <a:endParaRPr lang="ru-RU" sz="14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indent="1143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Пшеница озимая</a:t>
                      </a:r>
                      <a:endParaRPr lang="ru-RU" sz="14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Мучнистая роса, бурая ржавчина, стеблевая ржавчина,</a:t>
                      </a:r>
                      <a:r>
                        <a:rPr lang="ru-RU" sz="1400" baseline="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желтая ржавчина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-1778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Опрыскивание в период вегетации</a:t>
                      </a:r>
                      <a:r>
                        <a:rPr lang="ru-RU" sz="1400" baseline="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профилактически или при появлении первых признаков одного из заболеваний.</a:t>
                      </a:r>
                    </a:p>
                    <a:p>
                      <a:pPr indent="-1778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Расход рабочей жидкости - 300 л/га</a:t>
                      </a:r>
                      <a:endParaRPr lang="ru-RU" sz="14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2857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1-2</a:t>
                      </a:r>
                      <a:endParaRPr lang="ru-RU" sz="14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76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0,8-1,0</a:t>
                      </a:r>
                      <a:endParaRPr lang="ru-RU" sz="14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8260" indent="-9017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Септориоз,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пиренофороз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ru-RU" sz="1400" dirty="0" err="1">
                          <a:effectLst/>
                        </a:rPr>
                        <a:t>церкоспореллез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64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1,0</a:t>
                      </a:r>
                      <a:endParaRPr lang="ru-RU" sz="14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8260" indent="-9017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Фузариоз колоса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778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Опрыскивание в период вегетации конец колошения- начало цветения</a:t>
                      </a:r>
                    </a:p>
                    <a:p>
                      <a:pPr indent="-1778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Расход рабочей жидкости - 300 л/га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AB957B-B248-3E6F-B59B-9B4D8EA1D669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467097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Преимущества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5430217" y="1772816"/>
            <a:ext cx="2958207" cy="1105314"/>
            <a:chOff x="4137957" y="358"/>
            <a:chExt cx="2958207" cy="1105314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137957" y="358"/>
              <a:ext cx="1657971" cy="110531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216164" y="358"/>
              <a:ext cx="2880000" cy="11053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kern="1200" dirty="0"/>
                <a:t>Усиленное действие на мучнистую росу </a:t>
              </a:r>
            </a:p>
            <a:p>
              <a:pPr marL="0" lvl="1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400" kern="1200" dirty="0"/>
                <a:t>  (эффективность </a:t>
              </a:r>
              <a:r>
                <a:rPr lang="en-US" sz="1400" kern="1200" dirty="0"/>
                <a:t>&gt;</a:t>
              </a:r>
              <a:r>
                <a:rPr lang="ru-RU" sz="1400" kern="1200" dirty="0"/>
                <a:t>90%)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491110" y="3192282"/>
            <a:ext cx="1184672" cy="1184672"/>
            <a:chOff x="3198850" y="1419824"/>
            <a:chExt cx="1184672" cy="1184672"/>
          </a:xfrm>
          <a:blipFill>
            <a:blip r:embed="rId2"/>
            <a:stretch>
              <a:fillRect/>
            </a:stretch>
          </a:blipFill>
        </p:grpSpPr>
        <p:sp>
          <p:nvSpPr>
            <p:cNvPr id="21" name="Овал 20"/>
            <p:cNvSpPr/>
            <p:nvPr/>
          </p:nvSpPr>
          <p:spPr>
            <a:xfrm>
              <a:off x="3198850" y="1419824"/>
              <a:ext cx="1184672" cy="118467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2" name="Овал 11"/>
            <p:cNvSpPr/>
            <p:nvPr/>
          </p:nvSpPr>
          <p:spPr>
            <a:xfrm>
              <a:off x="3406715" y="1627689"/>
              <a:ext cx="803316" cy="80331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800" kern="12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794247" y="3192282"/>
            <a:ext cx="2880000" cy="1184672"/>
            <a:chOff x="4501988" y="1419824"/>
            <a:chExt cx="2522167" cy="1184672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4501989" y="1419824"/>
              <a:ext cx="1777008" cy="11846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501988" y="1419824"/>
              <a:ext cx="2522167" cy="1184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kern="1200" dirty="0"/>
                <a:t>Способствует проникновению </a:t>
              </a:r>
              <a:r>
                <a:rPr lang="ru-RU" sz="1400" kern="1200" dirty="0" err="1"/>
                <a:t>протиоконазола</a:t>
              </a:r>
              <a:endParaRPr lang="ru-RU" sz="1400" dirty="0"/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400" kern="1200" dirty="0"/>
                <a:t>  (быстрое начало действия)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237046" y="4651427"/>
            <a:ext cx="1184672" cy="1184672"/>
            <a:chOff x="2944786" y="2878969"/>
            <a:chExt cx="1184672" cy="1184672"/>
          </a:xfrm>
        </p:grpSpPr>
        <p:sp>
          <p:nvSpPr>
            <p:cNvPr id="17" name="Овал 16"/>
            <p:cNvSpPr/>
            <p:nvPr/>
          </p:nvSpPr>
          <p:spPr>
            <a:xfrm>
              <a:off x="2944786" y="2878969"/>
              <a:ext cx="1184672" cy="1184672"/>
            </a:xfrm>
            <a:prstGeom prst="ellipse">
              <a:avLst/>
            </a:prstGeom>
            <a:blipFill rotWithShape="0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" name="Овал 15"/>
            <p:cNvSpPr/>
            <p:nvPr/>
          </p:nvSpPr>
          <p:spPr>
            <a:xfrm>
              <a:off x="3118277" y="3052460"/>
              <a:ext cx="837690" cy="8376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800" kern="120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540185" y="4651427"/>
            <a:ext cx="2880000" cy="1184672"/>
            <a:chOff x="4247925" y="2878969"/>
            <a:chExt cx="2880000" cy="118467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247925" y="2878969"/>
              <a:ext cx="1777008" cy="11846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247925" y="2878969"/>
              <a:ext cx="2880000" cy="1184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kern="1200" dirty="0"/>
                <a:t>Действие даже при низких температурах (12-15°С)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1043608" y="2678326"/>
            <a:ext cx="2201298" cy="2190834"/>
            <a:chOff x="1403648" y="2852936"/>
            <a:chExt cx="2201298" cy="2190834"/>
          </a:xfrm>
        </p:grpSpPr>
        <p:sp>
          <p:nvSpPr>
            <p:cNvPr id="5" name="Овал 4"/>
            <p:cNvSpPr/>
            <p:nvPr/>
          </p:nvSpPr>
          <p:spPr>
            <a:xfrm>
              <a:off x="1403648" y="2852936"/>
              <a:ext cx="2201298" cy="2190834"/>
            </a:xfrm>
            <a:prstGeom prst="ellipse">
              <a:avLst/>
            </a:prstGeom>
            <a:blipFill dpi="0" rotWithShape="1">
              <a:blip r:embed="rId4" cstate="email">
                <a:alphaModFix amt="4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19672" y="3574757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300 </a:t>
              </a:r>
              <a:r>
                <a:rPr lang="ru-RU" dirty="0"/>
                <a:t>г/л </a:t>
              </a:r>
              <a:r>
                <a:rPr lang="ru-RU" dirty="0" err="1"/>
                <a:t>спироксамина</a:t>
              </a:r>
              <a:endParaRPr lang="ru-RU" dirty="0"/>
            </a:p>
          </p:txBody>
        </p:sp>
      </p:grpSp>
      <p:cxnSp>
        <p:nvCxnSpPr>
          <p:cNvPr id="30" name="Прямая соединительная линия 29"/>
          <p:cNvCxnSpPr>
            <a:stCxn id="21" idx="2"/>
            <a:endCxn id="5" idx="6"/>
          </p:cNvCxnSpPr>
          <p:nvPr/>
        </p:nvCxnSpPr>
        <p:spPr>
          <a:xfrm flipH="1" flipV="1">
            <a:off x="3244906" y="3773743"/>
            <a:ext cx="1246204" cy="10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19458" idx="2"/>
            <a:endCxn id="5" idx="7"/>
          </p:cNvCxnSpPr>
          <p:nvPr/>
        </p:nvCxnSpPr>
        <p:spPr>
          <a:xfrm flipH="1">
            <a:off x="2922533" y="2365016"/>
            <a:ext cx="1314513" cy="6341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stCxn id="17" idx="2"/>
            <a:endCxn id="5" idx="5"/>
          </p:cNvCxnSpPr>
          <p:nvPr/>
        </p:nvCxnSpPr>
        <p:spPr>
          <a:xfrm flipH="1" flipV="1">
            <a:off x="2922533" y="4548320"/>
            <a:ext cx="1314513" cy="6954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58" name="Picture 2" descr="C:\Users\ggopn\Downloads\jpg\июнь 2016\объезд мдо\IMG_026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37046" y="1772816"/>
            <a:ext cx="1184400" cy="118440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746E79-9ADE-62E5-B949-F9DFA848FF80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867700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2"/>
          <p:cNvSpPr>
            <a:spLocks noChangeArrowheads="1"/>
          </p:cNvSpPr>
          <p:nvPr/>
        </p:nvSpPr>
        <p:spPr bwMode="auto">
          <a:xfrm>
            <a:off x="431800" y="668338"/>
            <a:ext cx="66040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charset="0"/>
              </a:defRPr>
            </a:lvl1pPr>
            <a:lvl2pPr>
              <a:defRPr sz="2400" b="1">
                <a:solidFill>
                  <a:schemeClr val="tx2"/>
                </a:solidFill>
                <a:latin typeface="Arial" charset="0"/>
              </a:defRPr>
            </a:lvl2pPr>
            <a:lvl3pPr>
              <a:defRPr sz="2400" b="1">
                <a:solidFill>
                  <a:schemeClr val="tx2"/>
                </a:solidFill>
                <a:latin typeface="Arial" charset="0"/>
              </a:defRPr>
            </a:lvl3pPr>
            <a:lvl4pPr>
              <a:defRPr sz="2400" b="1">
                <a:solidFill>
                  <a:schemeClr val="tx2"/>
                </a:solidFill>
                <a:latin typeface="Arial" charset="0"/>
              </a:defRPr>
            </a:lvl4pPr>
            <a:lvl5pPr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en-US" sz="2000" dirty="0">
                <a:solidFill>
                  <a:schemeClr val="tx1"/>
                </a:solidFill>
              </a:rPr>
              <a:t>Скорость распределения </a:t>
            </a:r>
            <a:r>
              <a:rPr lang="ru-RU" altLang="en-US" sz="2000" dirty="0" err="1">
                <a:solidFill>
                  <a:schemeClr val="tx1"/>
                </a:solidFill>
              </a:rPr>
              <a:t>протиоконазола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813059" name="Object 3"/>
          <p:cNvGraphicFramePr>
            <a:graphicFrameLocks noChangeAspect="1"/>
          </p:cNvGraphicFramePr>
          <p:nvPr/>
        </p:nvGraphicFramePr>
        <p:xfrm>
          <a:off x="5197553" y="2352254"/>
          <a:ext cx="3214169" cy="18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2" imgW="4866667" imgH="2781688" progId="Paint.Picture">
                  <p:embed/>
                </p:oleObj>
              </mc:Choice>
              <mc:Fallback>
                <p:oleObj name="Image bitmap" r:id="rId2" imgW="4866667" imgH="2781688" progId="Paint.Picture">
                  <p:embed/>
                  <p:pic>
                    <p:nvPicPr>
                      <p:cNvPr id="8130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7553" y="2352254"/>
                        <a:ext cx="3214169" cy="1800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3060" name="Object 4"/>
          <p:cNvGraphicFramePr>
            <a:graphicFrameLocks noChangeAspect="1"/>
          </p:cNvGraphicFramePr>
          <p:nvPr/>
        </p:nvGraphicFramePr>
        <p:xfrm>
          <a:off x="660201" y="2350666"/>
          <a:ext cx="3186532" cy="18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4" imgW="5877745" imgH="3200000" progId="Paint.Picture">
                  <p:embed/>
                </p:oleObj>
              </mc:Choice>
              <mc:Fallback>
                <p:oleObj name="Image bitmap" r:id="rId4" imgW="5877745" imgH="3200000" progId="Paint.Picture">
                  <p:embed/>
                  <p:pic>
                    <p:nvPicPr>
                      <p:cNvPr id="8130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201" y="2350666"/>
                        <a:ext cx="3186532" cy="1800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3067" name="Rectangle 11"/>
          <p:cNvSpPr>
            <a:spLocks noChangeArrowheads="1"/>
          </p:cNvSpPr>
          <p:nvPr/>
        </p:nvSpPr>
        <p:spPr bwMode="auto">
          <a:xfrm>
            <a:off x="1043608" y="1772816"/>
            <a:ext cx="24376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en-US" sz="1400" b="1" dirty="0">
                <a:solidFill>
                  <a:srgbClr val="FF0000"/>
                </a:solidFill>
              </a:rPr>
              <a:t>24 часа после нанесения</a:t>
            </a:r>
            <a:endParaRPr lang="en-US" altLang="en-US" sz="1400" b="1" dirty="0">
              <a:solidFill>
                <a:srgbClr val="FF0000"/>
              </a:solidFill>
            </a:endParaRPr>
          </a:p>
          <a:p>
            <a:pPr algn="ctr" eaLnBrk="0" hangingPunct="0"/>
            <a:r>
              <a:rPr lang="en-US" altLang="en-US" sz="1400" b="1" baseline="30000" dirty="0">
                <a:solidFill>
                  <a:srgbClr val="FF0000"/>
                </a:solidFill>
              </a:rPr>
              <a:t>14</a:t>
            </a:r>
            <a:r>
              <a:rPr lang="en-US" altLang="en-US" sz="1400" b="1" dirty="0">
                <a:solidFill>
                  <a:srgbClr val="FF0000"/>
                </a:solidFill>
              </a:rPr>
              <a:t>C-</a:t>
            </a:r>
            <a:r>
              <a:rPr lang="ru-RU" altLang="en-US" sz="1400" b="1" dirty="0" err="1">
                <a:solidFill>
                  <a:srgbClr val="FF0000"/>
                </a:solidFill>
              </a:rPr>
              <a:t>Протиоконазола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sp>
        <p:nvSpPr>
          <p:cNvPr id="813068" name="Rectangle 12"/>
          <p:cNvSpPr>
            <a:spLocks noChangeArrowheads="1"/>
          </p:cNvSpPr>
          <p:nvPr/>
        </p:nvSpPr>
        <p:spPr bwMode="auto">
          <a:xfrm>
            <a:off x="4944409" y="1772816"/>
            <a:ext cx="38040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en-US" sz="1400" b="1" dirty="0">
                <a:solidFill>
                  <a:srgbClr val="FF0000"/>
                </a:solidFill>
              </a:rPr>
              <a:t>24 часа после нанесения</a:t>
            </a:r>
            <a:endParaRPr lang="en-US" altLang="en-US" sz="1400" b="1" dirty="0">
              <a:solidFill>
                <a:srgbClr val="FF0000"/>
              </a:solidFill>
            </a:endParaRPr>
          </a:p>
          <a:p>
            <a:pPr algn="ctr" eaLnBrk="0" hangingPunct="0"/>
            <a:r>
              <a:rPr lang="en-US" altLang="en-US" sz="1400" b="1" baseline="30000" dirty="0">
                <a:solidFill>
                  <a:srgbClr val="FF0000"/>
                </a:solidFill>
              </a:rPr>
              <a:t>14</a:t>
            </a:r>
            <a:r>
              <a:rPr lang="en-US" altLang="en-US" sz="1400" b="1" dirty="0">
                <a:solidFill>
                  <a:srgbClr val="FF0000"/>
                </a:solidFill>
              </a:rPr>
              <a:t>C-</a:t>
            </a:r>
            <a:r>
              <a:rPr lang="ru-RU" altLang="en-US" sz="1400" b="1" dirty="0" err="1">
                <a:solidFill>
                  <a:srgbClr val="FF0000"/>
                </a:solidFill>
              </a:rPr>
              <a:t>Протиоконазола</a:t>
            </a:r>
            <a:r>
              <a:rPr lang="ru-RU" altLang="en-US" sz="1400" b="1" dirty="0">
                <a:solidFill>
                  <a:srgbClr val="FF0000"/>
                </a:solidFill>
              </a:rPr>
              <a:t> со </a:t>
            </a:r>
            <a:r>
              <a:rPr lang="ru-RU" altLang="en-US" sz="1400" b="1" dirty="0" err="1">
                <a:solidFill>
                  <a:srgbClr val="FF0000"/>
                </a:solidFill>
              </a:rPr>
              <a:t>сприроксамином</a:t>
            </a:r>
            <a:endParaRPr lang="en-US" altLang="en-US" sz="1400" b="1" i="1" dirty="0">
              <a:solidFill>
                <a:srgbClr val="FF0000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067944" y="2060848"/>
            <a:ext cx="857927" cy="2415361"/>
            <a:chOff x="1619672" y="4037975"/>
            <a:chExt cx="857927" cy="2415361"/>
          </a:xfrm>
        </p:grpSpPr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1619672" y="4037975"/>
              <a:ext cx="85792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200" b="1" dirty="0">
                  <a:solidFill>
                    <a:srgbClr val="990033"/>
                  </a:solidFill>
                  <a:ea typeface="MS PGothic" pitchFamily="34" charset="-128"/>
                </a:rPr>
                <a:t>Высокая</a:t>
              </a:r>
              <a:endParaRPr lang="en-US" altLang="ru-RU" sz="1200" b="1" dirty="0">
                <a:solidFill>
                  <a:srgbClr val="990033"/>
                </a:solidFill>
                <a:ea typeface="MS PGothic" pitchFamily="34" charset="-128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1690197" y="6176337"/>
              <a:ext cx="71846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200" b="1" dirty="0">
                  <a:solidFill>
                    <a:srgbClr val="000099"/>
                  </a:solidFill>
                  <a:ea typeface="MS PGothic" pitchFamily="34" charset="-128"/>
                </a:rPr>
                <a:t>Низкая</a:t>
              </a:r>
              <a:endParaRPr lang="en-US" altLang="ru-RU" sz="1200" b="1" dirty="0">
                <a:solidFill>
                  <a:srgbClr val="000099"/>
                </a:solidFill>
                <a:ea typeface="MS PGothic" pitchFamily="34" charset="-128"/>
              </a:endParaRPr>
            </a:p>
          </p:txBody>
        </p:sp>
        <p:grpSp>
          <p:nvGrpSpPr>
            <p:cNvPr id="19" name="Group 6"/>
            <p:cNvGrpSpPr>
              <a:grpSpLocks/>
            </p:cNvGrpSpPr>
            <p:nvPr/>
          </p:nvGrpSpPr>
          <p:grpSpPr bwMode="auto">
            <a:xfrm>
              <a:off x="1921635" y="4339600"/>
              <a:ext cx="254000" cy="1720850"/>
              <a:chOff x="2833" y="1348"/>
              <a:chExt cx="117" cy="803"/>
            </a:xfrm>
          </p:grpSpPr>
          <p:pic>
            <p:nvPicPr>
              <p:cNvPr id="20" name="Picture 12" descr="Skala_SZX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3" y="1430"/>
                <a:ext cx="117" cy="639"/>
              </a:xfrm>
              <a:prstGeom prst="rect">
                <a:avLst/>
              </a:prstGeom>
              <a:solidFill>
                <a:srgbClr val="99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AutoShape 38"/>
              <p:cNvSpPr>
                <a:spLocks noChangeArrowheads="1"/>
              </p:cNvSpPr>
              <p:nvPr/>
            </p:nvSpPr>
            <p:spPr bwMode="auto">
              <a:xfrm>
                <a:off x="2835" y="1348"/>
                <a:ext cx="114" cy="71"/>
              </a:xfrm>
              <a:prstGeom prst="triangle">
                <a:avLst>
                  <a:gd name="adj" fmla="val 50000"/>
                </a:avLst>
              </a:prstGeom>
              <a:solidFill>
                <a:srgbClr val="99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ru-RU"/>
              </a:p>
            </p:txBody>
          </p:sp>
          <p:sp>
            <p:nvSpPr>
              <p:cNvPr id="22" name="AutoShape 43"/>
              <p:cNvSpPr>
                <a:spLocks noChangeArrowheads="1"/>
              </p:cNvSpPr>
              <p:nvPr/>
            </p:nvSpPr>
            <p:spPr bwMode="auto">
              <a:xfrm rot="10800000">
                <a:off x="2835" y="2080"/>
                <a:ext cx="114" cy="71"/>
              </a:xfrm>
              <a:prstGeom prst="triangle">
                <a:avLst>
                  <a:gd name="adj" fmla="val 50000"/>
                </a:avLst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ru-RU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652097" y="4339600"/>
              <a:ext cx="346249" cy="172085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ru-RU" sz="1050" dirty="0"/>
                <a:t>Концентрация </a:t>
              </a:r>
              <a:r>
                <a:rPr lang="ru-RU" sz="1050" dirty="0" err="1"/>
                <a:t>д.в</a:t>
              </a:r>
              <a:r>
                <a:rPr lang="ru-RU" sz="1050" dirty="0"/>
                <a:t>.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27584" y="4992123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buClr>
                <a:schemeClr val="accent2"/>
              </a:buClr>
              <a:buSzPct val="135000"/>
              <a:buFont typeface="Arial" charset="0"/>
              <a:buChar char="•"/>
            </a:lvl1pPr>
            <a:lvl2pPr>
              <a:buClr>
                <a:schemeClr val="accent2"/>
              </a:buClr>
              <a:buSzPct val="125000"/>
              <a:buFont typeface="Arial" charset="0"/>
              <a:buChar char="•"/>
            </a:lvl2pPr>
            <a:lvl3pPr>
              <a:buClr>
                <a:schemeClr val="accent2"/>
              </a:buClr>
              <a:buSzPct val="135000"/>
              <a:buFont typeface="Arial" charset="0"/>
              <a:buChar char="•"/>
            </a:lvl3pPr>
            <a:lvl4pPr>
              <a:buClr>
                <a:schemeClr val="accent2"/>
              </a:buClr>
              <a:buSzPct val="135000"/>
              <a:buFont typeface="Arial" charset="0"/>
              <a:buChar char="•"/>
            </a:lvl4pPr>
            <a:lvl5pPr>
              <a:buClr>
                <a:schemeClr val="accent2"/>
              </a:buClr>
              <a:buSzPct val="135000"/>
              <a:buFont typeface="Arial" charset="0"/>
              <a:buChar char="•"/>
            </a:lvl5pPr>
            <a:lvl6pPr>
              <a:buClr>
                <a:schemeClr val="tx1"/>
              </a:buClr>
              <a:buChar char="-"/>
            </a:lvl6pPr>
            <a:lvl7pPr>
              <a:buClr>
                <a:schemeClr val="tx1"/>
              </a:buClr>
              <a:buChar char="-"/>
            </a:lvl7pPr>
            <a:lvl8pPr>
              <a:buClr>
                <a:schemeClr val="tx1"/>
              </a:buClr>
              <a:buChar char="-"/>
            </a:lvl8pPr>
            <a:lvl9pPr>
              <a:buClr>
                <a:schemeClr val="tx1"/>
              </a:buClr>
              <a:buChar char="-"/>
            </a:lvl9pPr>
          </a:lstStyle>
          <a:p>
            <a:pPr marL="285750" indent="-285750"/>
            <a:r>
              <a:rPr lang="ru-RU" altLang="en-US" dirty="0" err="1"/>
              <a:t>Спироксамин</a:t>
            </a:r>
            <a:r>
              <a:rPr lang="ru-RU" altLang="en-US" dirty="0"/>
              <a:t> обеспечивает лучшее проникновение </a:t>
            </a:r>
            <a:r>
              <a:rPr lang="ru-RU" altLang="en-US" dirty="0" err="1"/>
              <a:t>протиоконазола</a:t>
            </a:r>
            <a:r>
              <a:rPr lang="ru-RU" altLang="en-US" dirty="0"/>
              <a:t> в ткани листа</a:t>
            </a:r>
            <a:endParaRPr lang="en-US" alt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B87C9E-1938-202E-B3C5-CCDC9908E2AC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490995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700554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Преимущества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3419872" y="2534310"/>
            <a:ext cx="2201298" cy="2190834"/>
            <a:chOff x="1403648" y="2852936"/>
            <a:chExt cx="2201298" cy="2190834"/>
          </a:xfr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</p:grpSpPr>
        <p:sp>
          <p:nvSpPr>
            <p:cNvPr id="14" name="Овал 13"/>
            <p:cNvSpPr/>
            <p:nvPr/>
          </p:nvSpPr>
          <p:spPr>
            <a:xfrm>
              <a:off x="1403648" y="2852936"/>
              <a:ext cx="2201298" cy="2190834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88722" y="3531602"/>
              <a:ext cx="1903158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160</a:t>
              </a:r>
              <a:r>
                <a:rPr lang="en-US" dirty="0"/>
                <a:t> </a:t>
              </a:r>
              <a:r>
                <a:rPr lang="ru-RU" dirty="0"/>
                <a:t>г/л </a:t>
              </a:r>
              <a:r>
                <a:rPr lang="ru-RU" dirty="0" err="1"/>
                <a:t>протиоконазола</a:t>
              </a:r>
              <a:endParaRPr lang="ru-RU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036282" y="1957338"/>
            <a:ext cx="2889559" cy="1942619"/>
            <a:chOff x="6036282" y="1957338"/>
            <a:chExt cx="2889559" cy="1942619"/>
          </a:xfrm>
        </p:grpSpPr>
        <p:sp>
          <p:nvSpPr>
            <p:cNvPr id="12" name="TextBox 11"/>
            <p:cNvSpPr txBox="1"/>
            <p:nvPr/>
          </p:nvSpPr>
          <p:spPr>
            <a:xfrm>
              <a:off x="6036282" y="3068960"/>
              <a:ext cx="2889559" cy="83099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Контроль септориоза, видов пятнистостей и </a:t>
              </a:r>
              <a:r>
                <a:rPr lang="ru-RU" sz="1600" dirty="0" err="1"/>
                <a:t>церкоспореллеза</a:t>
              </a:r>
              <a:endParaRPr lang="ru-RU" sz="1600" dirty="0"/>
            </a:p>
          </p:txBody>
        </p:sp>
        <p:sp>
          <p:nvSpPr>
            <p:cNvPr id="19" name="Овал 7"/>
            <p:cNvSpPr/>
            <p:nvPr/>
          </p:nvSpPr>
          <p:spPr>
            <a:xfrm>
              <a:off x="7035586" y="1957338"/>
              <a:ext cx="890956" cy="8909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400" kern="1200" dirty="0"/>
            </a:p>
          </p:txBody>
        </p:sp>
      </p:grpSp>
      <p:cxnSp>
        <p:nvCxnSpPr>
          <p:cNvPr id="20" name="Прямая соединительная линия 19"/>
          <p:cNvCxnSpPr>
            <a:stCxn id="14407" idx="2"/>
            <a:endCxn id="14" idx="7"/>
          </p:cNvCxnSpPr>
          <p:nvPr/>
        </p:nvCxnSpPr>
        <p:spPr>
          <a:xfrm flipH="1">
            <a:off x="5298797" y="2402816"/>
            <a:ext cx="1559539" cy="452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/>
          <p:cNvGrpSpPr/>
          <p:nvPr/>
        </p:nvGrpSpPr>
        <p:grpSpPr>
          <a:xfrm>
            <a:off x="6851062" y="4113216"/>
            <a:ext cx="1260000" cy="1260000"/>
            <a:chOff x="2922111" y="358"/>
            <a:chExt cx="1105314" cy="1105314"/>
          </a:xfrm>
          <a:blipFill>
            <a:blip r:embed="rId6"/>
            <a:stretch>
              <a:fillRect/>
            </a:stretch>
          </a:blipFill>
        </p:grpSpPr>
        <p:sp>
          <p:nvSpPr>
            <p:cNvPr id="22" name="Овал 21"/>
            <p:cNvSpPr/>
            <p:nvPr/>
          </p:nvSpPr>
          <p:spPr>
            <a:xfrm>
              <a:off x="2922111" y="358"/>
              <a:ext cx="1105314" cy="1105314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3" name="Овал 7"/>
            <p:cNvSpPr/>
            <p:nvPr/>
          </p:nvSpPr>
          <p:spPr>
            <a:xfrm>
              <a:off x="3083980" y="162227"/>
              <a:ext cx="781576" cy="78157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400" kern="1200" dirty="0"/>
            </a:p>
          </p:txBody>
        </p:sp>
      </p:grpSp>
      <p:cxnSp>
        <p:nvCxnSpPr>
          <p:cNvPr id="24" name="Прямая соединительная линия 23"/>
          <p:cNvCxnSpPr>
            <a:stCxn id="22" idx="2"/>
            <a:endCxn id="14" idx="5"/>
          </p:cNvCxnSpPr>
          <p:nvPr/>
        </p:nvCxnSpPr>
        <p:spPr>
          <a:xfrm flipH="1" flipV="1">
            <a:off x="5298797" y="4404304"/>
            <a:ext cx="1552265" cy="3389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28934" y="5406315"/>
            <a:ext cx="2304256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Физиологический эффект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314603" y="1772816"/>
            <a:ext cx="2304256" cy="1880919"/>
            <a:chOff x="6328934" y="1772816"/>
            <a:chExt cx="2304256" cy="1880919"/>
          </a:xfrm>
        </p:grpSpPr>
        <p:sp>
          <p:nvSpPr>
            <p:cNvPr id="28" name="TextBox 27"/>
            <p:cNvSpPr txBox="1"/>
            <p:nvPr/>
          </p:nvSpPr>
          <p:spPr>
            <a:xfrm>
              <a:off x="6328934" y="3068960"/>
              <a:ext cx="2304256" cy="5847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Мощное лечебное действие</a:t>
              </a:r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6851062" y="1772816"/>
              <a:ext cx="1260000" cy="1260000"/>
              <a:chOff x="2922111" y="358"/>
              <a:chExt cx="1105314" cy="1105314"/>
            </a:xfrm>
          </p:grpSpPr>
          <p:sp>
            <p:nvSpPr>
              <p:cNvPr id="30" name="Овал 29"/>
              <p:cNvSpPr/>
              <p:nvPr/>
            </p:nvSpPr>
            <p:spPr>
              <a:xfrm>
                <a:off x="2922111" y="358"/>
                <a:ext cx="1105314" cy="1105314"/>
              </a:xfrm>
              <a:prstGeom prst="ellipse">
                <a:avLst/>
              </a:pr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Овал 7"/>
              <p:cNvSpPr/>
              <p:nvPr/>
            </p:nvSpPr>
            <p:spPr>
              <a:xfrm>
                <a:off x="3083980" y="162227"/>
                <a:ext cx="781576" cy="7815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2400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5400" kern="1200" dirty="0"/>
              </a:p>
            </p:txBody>
          </p:sp>
        </p:grpSp>
      </p:grpSp>
      <p:cxnSp>
        <p:nvCxnSpPr>
          <p:cNvPr id="32" name="Прямая соединительная линия 31"/>
          <p:cNvCxnSpPr>
            <a:stCxn id="30" idx="6"/>
            <a:endCxn id="14" idx="1"/>
          </p:cNvCxnSpPr>
          <p:nvPr/>
        </p:nvCxnSpPr>
        <p:spPr>
          <a:xfrm>
            <a:off x="2096731" y="2402816"/>
            <a:ext cx="1645514" cy="452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/>
          <p:cNvGrpSpPr/>
          <p:nvPr/>
        </p:nvGrpSpPr>
        <p:grpSpPr>
          <a:xfrm>
            <a:off x="321320" y="4113216"/>
            <a:ext cx="2304256" cy="1880919"/>
            <a:chOff x="6328934" y="1772816"/>
            <a:chExt cx="2304256" cy="1880919"/>
          </a:xfr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36" name="TextBox 35"/>
            <p:cNvSpPr txBox="1"/>
            <p:nvPr/>
          </p:nvSpPr>
          <p:spPr>
            <a:xfrm>
              <a:off x="6328934" y="3068960"/>
              <a:ext cx="2304256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Защитный период:</a:t>
              </a:r>
            </a:p>
            <a:p>
              <a:pPr algn="ctr"/>
              <a:r>
                <a:rPr lang="ru-RU" sz="1600" dirty="0"/>
                <a:t>до 4 недель</a:t>
              </a:r>
            </a:p>
          </p:txBody>
        </p:sp>
        <p:sp>
          <p:nvSpPr>
            <p:cNvPr id="38" name="Овал 37"/>
            <p:cNvSpPr/>
            <p:nvPr/>
          </p:nvSpPr>
          <p:spPr>
            <a:xfrm>
              <a:off x="6851062" y="1772816"/>
              <a:ext cx="1260000" cy="1260000"/>
            </a:xfrm>
            <a:prstGeom prst="ellipse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cxnSp>
        <p:nvCxnSpPr>
          <p:cNvPr id="40" name="Прямая соединительная линия 39"/>
          <p:cNvCxnSpPr>
            <a:stCxn id="38" idx="6"/>
            <a:endCxn id="14" idx="3"/>
          </p:cNvCxnSpPr>
          <p:nvPr/>
        </p:nvCxnSpPr>
        <p:spPr>
          <a:xfrm flipV="1">
            <a:off x="2103448" y="4404304"/>
            <a:ext cx="1638797" cy="3389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Стрелка вверх 4"/>
          <p:cNvSpPr/>
          <p:nvPr/>
        </p:nvSpPr>
        <p:spPr>
          <a:xfrm>
            <a:off x="7049404" y="4221088"/>
            <a:ext cx="216000" cy="720000"/>
          </a:xfrm>
          <a:prstGeom prst="up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верх 32"/>
          <p:cNvSpPr/>
          <p:nvPr/>
        </p:nvSpPr>
        <p:spPr>
          <a:xfrm>
            <a:off x="7740376" y="4437192"/>
            <a:ext cx="216000" cy="720000"/>
          </a:xfrm>
          <a:prstGeom prst="up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верх 33"/>
          <p:cNvSpPr/>
          <p:nvPr/>
        </p:nvSpPr>
        <p:spPr>
          <a:xfrm>
            <a:off x="7380336" y="4324605"/>
            <a:ext cx="216000" cy="720000"/>
          </a:xfrm>
          <a:prstGeom prst="up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407" name="Picture 71" descr="C:\Users\ggopn\Downloads\jpg\май 2016\IMG_018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336" y="1772816"/>
            <a:ext cx="1260000" cy="126000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8E9832-BA86-24D4-6F1D-57F2EB0FF8B6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366235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tx1"/>
                </a:solidFill>
              </a:rPr>
              <a:t>Протиоконазол</a:t>
            </a:r>
            <a:r>
              <a:rPr lang="ru-RU" dirty="0">
                <a:solidFill>
                  <a:schemeClr val="tx1"/>
                </a:solidFill>
              </a:rPr>
              <a:t>: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Профилактическое и лечебное действие 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04975"/>
            <a:ext cx="6400800" cy="4316313"/>
          </a:xfrm>
        </p:spPr>
        <p:txBody>
          <a:bodyPr/>
          <a:lstStyle>
            <a:lvl1pPr>
              <a:buClr>
                <a:schemeClr val="accent2"/>
              </a:buClr>
              <a:buSzPct val="135000"/>
              <a:buFont typeface="Arial" charset="0"/>
              <a:buChar char="•"/>
            </a:lvl1pPr>
            <a:lvl2pPr>
              <a:buClr>
                <a:schemeClr val="accent2"/>
              </a:buClr>
              <a:buSzPct val="125000"/>
              <a:buFont typeface="Arial" charset="0"/>
              <a:buChar char="•"/>
            </a:lvl2pPr>
            <a:lvl3pPr>
              <a:buClr>
                <a:schemeClr val="accent2"/>
              </a:buClr>
              <a:buSzPct val="135000"/>
              <a:buFont typeface="Arial" charset="0"/>
              <a:buChar char="•"/>
            </a:lvl3pPr>
            <a:lvl4pPr>
              <a:buClr>
                <a:schemeClr val="accent2"/>
              </a:buClr>
              <a:buSzPct val="135000"/>
              <a:buFont typeface="Arial" charset="0"/>
              <a:buChar char="•"/>
            </a:lvl4pPr>
            <a:lvl5pPr>
              <a:buClr>
                <a:schemeClr val="accent2"/>
              </a:buClr>
              <a:buSzPct val="135000"/>
              <a:buFont typeface="Arial" charset="0"/>
              <a:buChar char="•"/>
            </a:lvl5pPr>
            <a:lvl6pPr>
              <a:buClr>
                <a:schemeClr val="tx1"/>
              </a:buClr>
              <a:buChar char="-"/>
            </a:lvl6pPr>
            <a:lvl7pPr>
              <a:buClr>
                <a:schemeClr val="tx1"/>
              </a:buClr>
              <a:buChar char="-"/>
            </a:lvl7pPr>
            <a:lvl8pPr>
              <a:buClr>
                <a:schemeClr val="tx1"/>
              </a:buClr>
              <a:buChar char="-"/>
            </a:lvl8pPr>
            <a:lvl9pPr>
              <a:buClr>
                <a:schemeClr val="tx1"/>
              </a:buClr>
              <a:buChar char="-"/>
            </a:lvl9pPr>
          </a:lstStyle>
          <a:p>
            <a:pPr eaLnBrk="1" hangingPunct="1">
              <a:buNone/>
            </a:pPr>
            <a:r>
              <a:rPr lang="ru-RU" dirty="0" err="1">
                <a:solidFill>
                  <a:srgbClr val="1C1C1C"/>
                </a:solidFill>
              </a:rPr>
              <a:t>Протиоконазол</a:t>
            </a:r>
            <a:r>
              <a:rPr lang="ru-RU" dirty="0">
                <a:solidFill>
                  <a:srgbClr val="1C1C1C"/>
                </a:solidFill>
              </a:rPr>
              <a:t> относится к классу </a:t>
            </a:r>
            <a:r>
              <a:rPr lang="ru-RU" dirty="0" err="1">
                <a:solidFill>
                  <a:srgbClr val="1C1C1C"/>
                </a:solidFill>
              </a:rPr>
              <a:t>триазолинтионов</a:t>
            </a:r>
            <a:endParaRPr lang="ru-RU" dirty="0">
              <a:solidFill>
                <a:srgbClr val="1C1C1C"/>
              </a:solidFill>
            </a:endParaRPr>
          </a:p>
          <a:p>
            <a:pPr eaLnBrk="1" hangingPunct="1">
              <a:buNone/>
            </a:pPr>
            <a:endParaRPr lang="ru-RU" dirty="0">
              <a:solidFill>
                <a:srgbClr val="1C1C1C"/>
              </a:solidFill>
            </a:endParaRPr>
          </a:p>
          <a:p>
            <a:pPr eaLnBrk="1" hangingPunct="1">
              <a:buNone/>
            </a:pPr>
            <a:r>
              <a:rPr lang="ru-RU" b="1" dirty="0" err="1">
                <a:solidFill>
                  <a:srgbClr val="1C1C1C"/>
                </a:solidFill>
              </a:rPr>
              <a:t>Триазолинтионы</a:t>
            </a:r>
            <a:r>
              <a:rPr lang="ru-RU" dirty="0">
                <a:solidFill>
                  <a:srgbClr val="1C1C1C"/>
                </a:solidFill>
              </a:rPr>
              <a:t> – усовершенствованный и</a:t>
            </a:r>
          </a:p>
          <a:p>
            <a:pPr eaLnBrk="1" hangingPunct="1">
              <a:buNone/>
            </a:pPr>
            <a:r>
              <a:rPr lang="ru-RU" dirty="0">
                <a:solidFill>
                  <a:srgbClr val="1C1C1C"/>
                </a:solidFill>
              </a:rPr>
              <a:t>развитый на базе </a:t>
            </a:r>
            <a:r>
              <a:rPr lang="ru-RU" dirty="0" err="1">
                <a:solidFill>
                  <a:srgbClr val="1C1C1C"/>
                </a:solidFill>
              </a:rPr>
              <a:t>триазолов</a:t>
            </a:r>
            <a:r>
              <a:rPr lang="ru-RU" dirty="0">
                <a:solidFill>
                  <a:srgbClr val="1C1C1C"/>
                </a:solidFill>
              </a:rPr>
              <a:t> класс действующих</a:t>
            </a:r>
          </a:p>
          <a:p>
            <a:pPr eaLnBrk="1" hangingPunct="1">
              <a:buNone/>
            </a:pPr>
            <a:r>
              <a:rPr lang="ru-RU" dirty="0">
                <a:solidFill>
                  <a:srgbClr val="1C1C1C"/>
                </a:solidFill>
              </a:rPr>
              <a:t>веществ с улучшенными свойствами:</a:t>
            </a:r>
          </a:p>
          <a:p>
            <a:pPr eaLnBrk="1" hangingPunct="1">
              <a:buNone/>
            </a:pPr>
            <a:endParaRPr lang="ru-RU" dirty="0">
              <a:solidFill>
                <a:srgbClr val="1C1C1C"/>
              </a:solidFill>
            </a:endParaRPr>
          </a:p>
          <a:p>
            <a:r>
              <a:rPr lang="ru-RU" dirty="0">
                <a:solidFill>
                  <a:srgbClr val="1C1C1C"/>
                </a:solidFill>
              </a:rPr>
              <a:t> Равномерное распределение в листе</a:t>
            </a:r>
          </a:p>
          <a:p>
            <a:endParaRPr lang="ru-RU" dirty="0">
              <a:solidFill>
                <a:srgbClr val="1C1C1C"/>
              </a:solidFill>
            </a:endParaRPr>
          </a:p>
          <a:p>
            <a:r>
              <a:rPr lang="ru-RU" dirty="0">
                <a:solidFill>
                  <a:srgbClr val="1C1C1C"/>
                </a:solidFill>
              </a:rPr>
              <a:t> Мощное лечебное действие</a:t>
            </a:r>
          </a:p>
          <a:p>
            <a:endParaRPr lang="ru-RU" dirty="0">
              <a:solidFill>
                <a:srgbClr val="1C1C1C"/>
              </a:solidFill>
            </a:endParaRPr>
          </a:p>
          <a:p>
            <a:r>
              <a:rPr lang="ru-RU" dirty="0">
                <a:solidFill>
                  <a:srgbClr val="1C1C1C"/>
                </a:solidFill>
              </a:rPr>
              <a:t> Более длительное профилактическое действие</a:t>
            </a:r>
          </a:p>
        </p:txBody>
      </p:sp>
      <p:pic>
        <p:nvPicPr>
          <p:cNvPr id="4" name="Picture 2" descr="U:\Bayer_CropScience\Dertinger\Prosaro\Links\Verbindung_2_chart_3_dar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6361" y="1524000"/>
            <a:ext cx="2929040" cy="20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83606EA-6233-BC3B-7AF3-BF7910347739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21759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044061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996833"/>
            <a:ext cx="8928992" cy="301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Почему важна профилактическая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обработка в конце кущения?</a:t>
            </a:r>
          </a:p>
        </p:txBody>
      </p:sp>
      <p:sp>
        <p:nvSpPr>
          <p:cNvPr id="7" name="Пятиугольник 6"/>
          <p:cNvSpPr/>
          <p:nvPr/>
        </p:nvSpPr>
        <p:spPr>
          <a:xfrm rot="5400000">
            <a:off x="5508104" y="1700808"/>
            <a:ext cx="1296144" cy="1296144"/>
          </a:xfrm>
          <a:prstGeom prst="homePlate">
            <a:avLst>
              <a:gd name="adj" fmla="val 24794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400" dirty="0"/>
              <a:t>Обработка по флаг-листу</a:t>
            </a:r>
          </a:p>
        </p:txBody>
      </p:sp>
      <p:sp>
        <p:nvSpPr>
          <p:cNvPr id="16" name="Пятиугольник 15"/>
          <p:cNvSpPr/>
          <p:nvPr/>
        </p:nvSpPr>
        <p:spPr>
          <a:xfrm rot="5400000">
            <a:off x="2267744" y="1700808"/>
            <a:ext cx="1296144" cy="1296144"/>
          </a:xfrm>
          <a:prstGeom prst="homePlate">
            <a:avLst>
              <a:gd name="adj" fmla="val 24794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400" dirty="0"/>
              <a:t>Обработка в конец кущения</a:t>
            </a:r>
          </a:p>
        </p:txBody>
      </p:sp>
      <p:sp>
        <p:nvSpPr>
          <p:cNvPr id="12" name="Двойная стрелка влево/вправо 11"/>
          <p:cNvSpPr/>
          <p:nvPr/>
        </p:nvSpPr>
        <p:spPr>
          <a:xfrm>
            <a:off x="2915816" y="2921195"/>
            <a:ext cx="3240360" cy="72382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Около 40 дней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3563888" y="1700808"/>
            <a:ext cx="1296144" cy="1080120"/>
          </a:xfrm>
          <a:prstGeom prst="rightArrow">
            <a:avLst>
              <a:gd name="adj1" fmla="val 62635"/>
              <a:gd name="adj2" fmla="val 5884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15-20 дней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62C9B3-2768-A95D-BC63-650F868EC262}"/>
              </a:ext>
            </a:extLst>
          </p:cNvPr>
          <p:cNvSpPr/>
          <p:nvPr/>
        </p:nvSpPr>
        <p:spPr>
          <a:xfrm>
            <a:off x="6444208" y="6264696"/>
            <a:ext cx="2304256" cy="548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007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2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78431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Почему важна профилактическая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обработка в конце кущения?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760" y="1700808"/>
            <a:ext cx="5976464" cy="2664296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/>
              <a:t>Отсутствие профилактической обработки может привести к значительному развитию заболеваний, развивающихся на ранних этапах (виды пятнистостей, мучнистая роса)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FF0000"/>
                </a:solidFill>
              </a:rPr>
              <a:t>Последствия:</a:t>
            </a:r>
          </a:p>
          <a:p>
            <a:r>
              <a:rPr lang="ru-RU" sz="1600" dirty="0"/>
              <a:t>Стрессовое состояние растений, негативное влияние на закладываемые в этот период элементы продуктивности</a:t>
            </a:r>
          </a:p>
          <a:p>
            <a:r>
              <a:rPr lang="ru-RU" sz="1600" dirty="0"/>
              <a:t>Снижение эффективности </a:t>
            </a:r>
            <a:r>
              <a:rPr lang="ru-RU" sz="1600" dirty="0" err="1"/>
              <a:t>фунгицидной</a:t>
            </a:r>
            <a:r>
              <a:rPr lang="ru-RU" sz="1600" dirty="0"/>
              <a:t> обработки в фазу </a:t>
            </a:r>
            <a:r>
              <a:rPr lang="ru-RU" sz="1600" dirty="0" err="1"/>
              <a:t>флагового</a:t>
            </a:r>
            <a:r>
              <a:rPr lang="ru-RU" sz="1600" dirty="0"/>
              <a:t> листа (необходимость работать в максимальных дозировках)</a:t>
            </a:r>
          </a:p>
        </p:txBody>
      </p:sp>
      <p:pic>
        <p:nvPicPr>
          <p:cNvPr id="11" name="Picture 2" descr="C:\Users\ggopn\Downloads\jpg\июнь 2016\объезд мдо\IMG_02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2440" y="2276872"/>
            <a:ext cx="18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ggopn\Downloads\jpg\июнь 2016\объезд мдо\IMG_027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2440" y="4293296"/>
            <a:ext cx="18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216" y="4293296"/>
            <a:ext cx="18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ggopn\Downloads\jpg\май 2016\IMG_018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9992" y="4293296"/>
            <a:ext cx="18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ggopn\Downloads\jpg\июнь 2016\объезд мдо\IMG_026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768" y="4293296"/>
            <a:ext cx="18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34809D-AE86-EC54-2FA0-61FE7112A25F}"/>
              </a:ext>
            </a:extLst>
          </p:cNvPr>
          <p:cNvSpPr/>
          <p:nvPr/>
        </p:nvSpPr>
        <p:spPr>
          <a:xfrm>
            <a:off x="6444208" y="6381328"/>
            <a:ext cx="2304256" cy="43204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540983"/>
      </p:ext>
    </p:extLst>
  </p:cSld>
  <p:clrMapOvr>
    <a:masterClrMapping/>
  </p:clrMapOvr>
  <p:transition spd="med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sBAQEBAQEBAQEBAQEBAQIAAAAAAAAAAwAAAAMAAAAA/////wQAJwwAAAAAAAAAAAAAIAD///////////////8AAAD///////////////8DAAAAAw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7Tz6tc2SPNAnRZ1ivIdho8FAAAAAAADAAAAAwADAAAAAQADAAQA////////BAAAAAMAEAALqvJqCBYg10qtu+7vV9RYKwUAAAABAAMAAAAAAAMAAAACAAMAAAAAAP///////wMAAAAAAP///////wMAAAAAAP///////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KgLAAAAAAAAAAAAACAB////////////////AAAA////////////////BAAAAAMA////////BAAAAAMA////////BAAAAAIA////////BAAAAAIA////////BAAAAAIA////////BAAAAAIA////////BAAAAAIA////////BAAAAAIA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CwEDAAAAAgD///////8aAAZMaW5rZWRTaGFwZXNEYXRhUHJvcGVydHlfMAUAAAAAAAQAAAADAAQAAAABAAQAAAADAP///////wQAAAAAAP///////wQAAAAAAP///////wQAAAAAAP///////wQAAAAAAP///////wQAAAAAAP///////wQAAAAAAP///////wQAAAAAAP///////wQAAAAAAP///////wQAAAAAAP///////wMAAgEDAAAAAwD///////8lAAZMaW5rZWRTaGFwZVByZXNlbnRhdGlvblNldHRpbmdzRGF0YV8wBQAAAAE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ODgAAAAAAAAAAAAD/////gwCDAAAABV9pZAAQAAAABLTz6tc2SPNAnRZ1ivIdho8DRGF0YQAbAAAABExpbmtlZFNoYXBlRGF0YQAFAAAAAAACTmFtZQAZAAAATGlua2VkU2hhcGVzRGF0YVByb3BlcnR5ABBWZXJzaW9uAAAAAAAJTGFzdFdyaXRlAKLpw0yPAQAAAAEA/////8YAxgAAAAVfaWQAEAAAAASq8moIFiDXSq277u9X1FgrA0RhdGEAUwAAAAhQcmVzZW50YXRpb25TY2FubmVkRm9yTGlua2VkU2hhcGVzAAECTnVtYmVyRm9ybWF0U2VwYXJhdG9yTW9kZQAKAAAAQXV0b21hdGljAAACTmFtZQAkAAAATGlua2VkU2hhcGVQcmVzZW50YXRpb25TZXR0aW5nc0RhdGEAEFZlcnNpb24AAAAAAAlMYXN0V3JpdGUA7+nDTI8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05766589729249"/>
  <p:tag name="EMPOWERCHARTSPROPERTIES_B_LENGTH" val="245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resentation Input">
  <a:themeElements>
    <a:clrScheme name="mov-ene_pot_090728 3">
      <a:dk1>
        <a:srgbClr val="000000"/>
      </a:dk1>
      <a:lt1>
        <a:srgbClr val="FFFFFF"/>
      </a:lt1>
      <a:dk2>
        <a:srgbClr val="337D33"/>
      </a:dk2>
      <a:lt2>
        <a:srgbClr val="999999"/>
      </a:lt2>
      <a:accent1>
        <a:srgbClr val="006666"/>
      </a:accent1>
      <a:accent2>
        <a:srgbClr val="CC0000"/>
      </a:accent2>
      <a:accent3>
        <a:srgbClr val="FFFFFF"/>
      </a:accent3>
      <a:accent4>
        <a:srgbClr val="000000"/>
      </a:accent4>
      <a:accent5>
        <a:srgbClr val="AAB8B8"/>
      </a:accent5>
      <a:accent6>
        <a:srgbClr val="B90000"/>
      </a:accent6>
      <a:hlink>
        <a:srgbClr val="FF9900"/>
      </a:hlink>
      <a:folHlink>
        <a:srgbClr val="003399"/>
      </a:folHlink>
    </a:clrScheme>
    <a:fontScheme name="mov-ene_pot_090728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v-ene_pot_090728 1">
        <a:dk1>
          <a:srgbClr val="000000"/>
        </a:dk1>
        <a:lt1>
          <a:srgbClr val="FFFFFF"/>
        </a:lt1>
        <a:dk2>
          <a:srgbClr val="00CC00"/>
        </a:dk2>
        <a:lt2>
          <a:srgbClr val="9B9993"/>
        </a:lt2>
        <a:accent1>
          <a:srgbClr val="444F51"/>
        </a:accent1>
        <a:accent2>
          <a:srgbClr val="006056"/>
        </a:accent2>
        <a:accent3>
          <a:srgbClr val="FFFFFF"/>
        </a:accent3>
        <a:accent4>
          <a:srgbClr val="000000"/>
        </a:accent4>
        <a:accent5>
          <a:srgbClr val="B0B2B3"/>
        </a:accent5>
        <a:accent6>
          <a:srgbClr val="00564D"/>
        </a:accent6>
        <a:hlink>
          <a:srgbClr val="F99B0C"/>
        </a:hlink>
        <a:folHlink>
          <a:srgbClr val="009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v-ene_pot_090728 2">
        <a:dk1>
          <a:srgbClr val="000000"/>
        </a:dk1>
        <a:lt1>
          <a:srgbClr val="FFFFFF"/>
        </a:lt1>
        <a:dk2>
          <a:srgbClr val="337D33"/>
        </a:dk2>
        <a:lt2>
          <a:srgbClr val="999999"/>
        </a:lt2>
        <a:accent1>
          <a:srgbClr val="006666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B8B8"/>
        </a:accent5>
        <a:accent6>
          <a:srgbClr val="B90000"/>
        </a:accent6>
        <a:hlink>
          <a:srgbClr val="FF990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v-ene_pot_090728 3">
        <a:dk1>
          <a:srgbClr val="000000"/>
        </a:dk1>
        <a:lt1>
          <a:srgbClr val="FFFFFF"/>
        </a:lt1>
        <a:dk2>
          <a:srgbClr val="337D33"/>
        </a:dk2>
        <a:lt2>
          <a:srgbClr val="999999"/>
        </a:lt2>
        <a:accent1>
          <a:srgbClr val="006666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B8B8"/>
        </a:accent5>
        <a:accent6>
          <a:srgbClr val="B90000"/>
        </a:accent6>
        <a:hlink>
          <a:srgbClr val="FF99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Инпут">
  <a:themeElements>
    <a:clrScheme name="mov-ene_pot_090728 3">
      <a:dk1>
        <a:srgbClr val="000000"/>
      </a:dk1>
      <a:lt1>
        <a:srgbClr val="FFFFFF"/>
      </a:lt1>
      <a:dk2>
        <a:srgbClr val="337D33"/>
      </a:dk2>
      <a:lt2>
        <a:srgbClr val="999999"/>
      </a:lt2>
      <a:accent1>
        <a:srgbClr val="006666"/>
      </a:accent1>
      <a:accent2>
        <a:srgbClr val="CC0000"/>
      </a:accent2>
      <a:accent3>
        <a:srgbClr val="FFFFFF"/>
      </a:accent3>
      <a:accent4>
        <a:srgbClr val="000000"/>
      </a:accent4>
      <a:accent5>
        <a:srgbClr val="AAB8B8"/>
      </a:accent5>
      <a:accent6>
        <a:srgbClr val="B90000"/>
      </a:accent6>
      <a:hlink>
        <a:srgbClr val="FF9900"/>
      </a:hlink>
      <a:folHlink>
        <a:srgbClr val="003399"/>
      </a:folHlink>
    </a:clrScheme>
    <a:fontScheme name="mov-ene_pot_090728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v-ene_pot_090728 1">
        <a:dk1>
          <a:srgbClr val="000000"/>
        </a:dk1>
        <a:lt1>
          <a:srgbClr val="FFFFFF"/>
        </a:lt1>
        <a:dk2>
          <a:srgbClr val="00CC00"/>
        </a:dk2>
        <a:lt2>
          <a:srgbClr val="9B9993"/>
        </a:lt2>
        <a:accent1>
          <a:srgbClr val="444F51"/>
        </a:accent1>
        <a:accent2>
          <a:srgbClr val="006056"/>
        </a:accent2>
        <a:accent3>
          <a:srgbClr val="FFFFFF"/>
        </a:accent3>
        <a:accent4>
          <a:srgbClr val="000000"/>
        </a:accent4>
        <a:accent5>
          <a:srgbClr val="B0B2B3"/>
        </a:accent5>
        <a:accent6>
          <a:srgbClr val="00564D"/>
        </a:accent6>
        <a:hlink>
          <a:srgbClr val="F99B0C"/>
        </a:hlink>
        <a:folHlink>
          <a:srgbClr val="009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v-ene_pot_090728 2">
        <a:dk1>
          <a:srgbClr val="000000"/>
        </a:dk1>
        <a:lt1>
          <a:srgbClr val="FFFFFF"/>
        </a:lt1>
        <a:dk2>
          <a:srgbClr val="337D33"/>
        </a:dk2>
        <a:lt2>
          <a:srgbClr val="999999"/>
        </a:lt2>
        <a:accent1>
          <a:srgbClr val="006666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B8B8"/>
        </a:accent5>
        <a:accent6>
          <a:srgbClr val="B90000"/>
        </a:accent6>
        <a:hlink>
          <a:srgbClr val="FF990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v-ene_pot_090728 3">
        <a:dk1>
          <a:srgbClr val="000000"/>
        </a:dk1>
        <a:lt1>
          <a:srgbClr val="FFFFFF"/>
        </a:lt1>
        <a:dk2>
          <a:srgbClr val="337D33"/>
        </a:dk2>
        <a:lt2>
          <a:srgbClr val="999999"/>
        </a:lt2>
        <a:accent1>
          <a:srgbClr val="006666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B8B8"/>
        </a:accent5>
        <a:accent6>
          <a:srgbClr val="B90000"/>
        </a:accent6>
        <a:hlink>
          <a:srgbClr val="FF99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41b624-166c-4987-9ed6-d539972f16a8">
      <Value>1</Value>
    </TaxCatchAll>
    <gbbd9102adcd43839cd73b51972a464c xmlns="e941b624-166c-4987-9ed6-d539972f16a8">
      <Terms xmlns="http://schemas.microsoft.com/office/infopath/2007/PartnerControls">
        <TermInfo xmlns="http://schemas.microsoft.com/office/infopath/2007/PartnerControls">
          <TermName xmlns="http://schemas.microsoft.com/office/infopath/2007/PartnerControls">Short-Term</TermName>
          <TermId xmlns="http://schemas.microsoft.com/office/infopath/2007/PartnerControls">6d967203-8346-4b9c-90f8-b3828a3fa508</TermId>
        </TermInfo>
      </Terms>
    </gbbd9102adcd43839cd73b51972a464c>
    <_dlc_ExpireDateSaved xmlns="http://schemas.microsoft.com/sharepoint/v3" xsi:nil="true"/>
    <_dlc_ExpireDate xmlns="http://schemas.microsoft.com/sharepoint/v3">2020-03-18T18:48:51+00:00</_dlc_ExpireDate>
    <_dlc_DocId xmlns="024422f7-9e12-4a2d-a8cb-f944cd763d60">4MAHEWRWWHQK-50-409</_dlc_DocId>
    <_dlc_DocIdUrl xmlns="024422f7-9e12-4a2d-a8cb-f944cd763d60">
      <Url>http://sp-coll-bcs.bayer-ag.com/sites/453891/mm/MKG/_layouts/15/DocIdRedir.aspx?ID=4MAHEWRWWHQK-50-409</Url>
      <Description>4MAHEWRWWHQK-50-409</Description>
    </_dlc_DocIdUrl>
  </documentManagement>
</p:properties>
</file>

<file path=customXml/item2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Expiration" staticId="0x0101|-2126682137" UniqueId="ab3b55e9-aae5-4563-b264-599d7d4a4f77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Bayer SharePoint Retention Policy 2.1"/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5460D6B087BA43B1ACE7E68F03F7D1" ma:contentTypeVersion="0" ma:contentTypeDescription="Create a new document." ma:contentTypeScope="" ma:versionID="49f1473daf6d365a07e35897095b6fc3">
  <xsd:schema xmlns:xsd="http://www.w3.org/2001/XMLSchema" xmlns:xs="http://www.w3.org/2001/XMLSchema" xmlns:p="http://schemas.microsoft.com/office/2006/metadata/properties" xmlns:ns1="http://schemas.microsoft.com/sharepoint/v3" xmlns:ns2="e941b624-166c-4987-9ed6-d539972f16a8" xmlns:ns3="024422f7-9e12-4a2d-a8cb-f944cd763d60" targetNamespace="http://schemas.microsoft.com/office/2006/metadata/properties" ma:root="true" ma:fieldsID="658124393251e8b34daeff2a1e527343" ns1:_="" ns2:_="" ns3:_="">
    <xsd:import namespace="http://schemas.microsoft.com/sharepoint/v3"/>
    <xsd:import namespace="e941b624-166c-4987-9ed6-d539972f16a8"/>
    <xsd:import namespace="024422f7-9e12-4a2d-a8cb-f944cd763d60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gbbd9102adcd43839cd73b51972a464c" minOccurs="0"/>
                <xsd:element ref="ns1:_dlc_Exempt" minOccurs="0"/>
                <xsd:element ref="ns1:_dlc_ExpireDateSaved" minOccurs="0"/>
                <xsd:element ref="ns1:_dlc_ExpireDate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2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13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14" nillable="true" ma:displayName="Expiration Date" ma:hidden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41b624-166c-4987-9ed6-d539972f16a8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4b27ee0f-9ee5-4f34-a7ab-97124b3f2749}" ma:internalName="TaxCatchAll" ma:showField="CatchAllData" ma:web="024422f7-9e12-4a2d-a8cb-f944cd763d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4b27ee0f-9ee5-4f34-a7ab-97124b3f2749}" ma:internalName="TaxCatchAllLabel" ma:readOnly="true" ma:showField="CatchAllDataLabel" ma:web="024422f7-9e12-4a2d-a8cb-f944cd763d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bbd9102adcd43839cd73b51972a464c" ma:index="10" ma:taxonomy="true" ma:internalName="gbbd9102adcd43839cd73b51972a464c" ma:taxonomyFieldName="DataClassBayerRetention" ma:displayName="Data Class" ma:readOnly="false" ma:default="1;#Short-Term|6d967203-8346-4b9c-90f8-b3828a3fa508" ma:fieldId="{0bbd9102-adcd-4383-9cd7-3b51972a464c}" ma:sspId="7c593367-9bb5-4764-945e-f6a26d2260c4" ma:termSetId="a305235b-fecf-45b3-8300-71c0f432cbc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4422f7-9e12-4a2d-a8cb-f944cd763d60" elementFormDefault="qualified">
    <xsd:import namespace="http://schemas.microsoft.com/office/2006/documentManagement/types"/>
    <xsd:import namespace="http://schemas.microsoft.com/office/infopath/2007/PartnerControls"/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Url/>
    <Assembly>Microsoft.Office.Policy, Version=15.0.0.0,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Url/>
    <Assembly>Microsoft.Office.Policy, Version=15.0.0.0,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Url/>
    <Assembly>Microsoft.Office.Policy, Version=15.0.0.0,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Url/>
    <Assembly>Microsoft.Office.Policy, Version=15.0.0.0,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Url/>
    <Assembly>Microsoft.Office.Policy, Version=15.0.0.0, Culture=neutral, PublicKeyToken=71e9bce111e9429c</Assembly>
    <Class>Microsoft.Office.RecordsManagement.Internal.UpdateExpireDate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6.xml><?xml version="1.0" encoding="utf-8"?>
<?mso-contentType ?>
<SharedContentType xmlns="Microsoft.SharePoint.Taxonomy.ContentTypeSync" SourceId="7c593367-9bb5-4764-945e-f6a26d2260c4" ContentTypeId="0x0101" PreviousValue="false"/>
</file>

<file path=customXml/itemProps1.xml><?xml version="1.0" encoding="utf-8"?>
<ds:datastoreItem xmlns:ds="http://schemas.openxmlformats.org/officeDocument/2006/customXml" ds:itemID="{531EB13F-5785-4DAD-B3A0-D73672ADDBA0}">
  <ds:schemaRefs>
    <ds:schemaRef ds:uri="http://schemas.microsoft.com/office/2006/metadata/properties"/>
    <ds:schemaRef ds:uri="http://schemas.microsoft.com/office/infopath/2007/PartnerControls"/>
    <ds:schemaRef ds:uri="e941b624-166c-4987-9ed6-d539972f16a8"/>
    <ds:schemaRef ds:uri="http://schemas.microsoft.com/sharepoint/v3"/>
    <ds:schemaRef ds:uri="024422f7-9e12-4a2d-a8cb-f944cd763d60"/>
  </ds:schemaRefs>
</ds:datastoreItem>
</file>

<file path=customXml/itemProps2.xml><?xml version="1.0" encoding="utf-8"?>
<ds:datastoreItem xmlns:ds="http://schemas.openxmlformats.org/officeDocument/2006/customXml" ds:itemID="{26865CA8-C886-47C5-B661-7408B8BD4511}">
  <ds:schemaRefs>
    <ds:schemaRef ds:uri="office.server.policy"/>
  </ds:schemaRefs>
</ds:datastoreItem>
</file>

<file path=customXml/itemProps3.xml><?xml version="1.0" encoding="utf-8"?>
<ds:datastoreItem xmlns:ds="http://schemas.openxmlformats.org/officeDocument/2006/customXml" ds:itemID="{D2555B96-D042-44BB-8772-B4BFED235BC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0D52E1A-227E-4594-946D-2175C3A4BD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941b624-166c-4987-9ed6-d539972f16a8"/>
    <ds:schemaRef ds:uri="024422f7-9e12-4a2d-a8cb-f944cd763d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5EBC50C9-DBA3-4732-B2F4-31B28F71FE34}">
  <ds:schemaRefs>
    <ds:schemaRef ds:uri="http://schemas.microsoft.com/sharepoint/events"/>
  </ds:schemaRefs>
</ds:datastoreItem>
</file>

<file path=customXml/itemProps6.xml><?xml version="1.0" encoding="utf-8"?>
<ds:datastoreItem xmlns:ds="http://schemas.openxmlformats.org/officeDocument/2006/customXml" ds:itemID="{786A867E-EF48-4AEF-8FA4-1A3929FCF437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MoventoEnergy.pot</Template>
  <TotalTime>7</TotalTime>
  <Words>919</Words>
  <Application>Microsoft Office PowerPoint</Application>
  <PresentationFormat>Экран (4:3)</PresentationFormat>
  <Paragraphs>177</Paragraphs>
  <Slides>22</Slides>
  <Notes>5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MS PGothic</vt:lpstr>
      <vt:lpstr>Arial</vt:lpstr>
      <vt:lpstr>Courier New</vt:lpstr>
      <vt:lpstr>Gabriola</vt:lpstr>
      <vt:lpstr>Times New Roman</vt:lpstr>
      <vt:lpstr>Wingdings</vt:lpstr>
      <vt:lpstr>Presentation Input</vt:lpstr>
      <vt:lpstr>Инпут</vt:lpstr>
      <vt:lpstr>think-cell Slide</vt:lpstr>
      <vt:lpstr>Image bitmap</vt:lpstr>
      <vt:lpstr>Держит долго, очень долго</vt:lpstr>
      <vt:lpstr>Описание препарата</vt:lpstr>
      <vt:lpstr>Регламенты применения</vt:lpstr>
      <vt:lpstr>Преимущества</vt:lpstr>
      <vt:lpstr>Презентация PowerPoint</vt:lpstr>
      <vt:lpstr>Преимущества</vt:lpstr>
      <vt:lpstr>Протиоконазол: Профилактическое и лечебное действие </vt:lpstr>
      <vt:lpstr>Почему важна профилактическая обработка в конце кущения?</vt:lpstr>
      <vt:lpstr>Почему важна профилактическая обработка в конце кущения?</vt:lpstr>
      <vt:lpstr>Почему важна профилактическая обработка в конце кущения?</vt:lpstr>
      <vt:lpstr>Почему Инпут?</vt:lpstr>
      <vt:lpstr>Спектр действия фунгицида Инпут</vt:lpstr>
      <vt:lpstr>Презентация PowerPoint</vt:lpstr>
      <vt:lpstr>Презентация PowerPoint</vt:lpstr>
      <vt:lpstr>Презентация PowerPoint</vt:lpstr>
      <vt:lpstr>Microdochium nivale</vt:lpstr>
      <vt:lpstr>Церкоспореллез (Pseudocercosporella herpotrichoides)</vt:lpstr>
      <vt:lpstr>Церкоспореллез (Pseudocercosporella herpotrichoides)</vt:lpstr>
      <vt:lpstr>Опрыскивание фунгицидами против церкоспореллеза (ломкость стеблей)</vt:lpstr>
      <vt:lpstr>Основные преимущества</vt:lpstr>
      <vt:lpstr>Рекомендуемая схема защиты</vt:lpstr>
      <vt:lpstr>Презентация PowerPoint</vt:lpstr>
    </vt:vector>
  </TitlesOfParts>
  <Manager>Emmanuel Salmon (PM)/Claudia Leveque (Branding)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Presentation</dc:title>
  <dc:subject>Global Presentation</dc:subject>
  <dc:creator>streiter</dc:creator>
  <cp:lastModifiedBy>Natalia Babets</cp:lastModifiedBy>
  <cp:revision>132</cp:revision>
  <cp:lastPrinted>2017-09-27T07:30:48Z</cp:lastPrinted>
  <dcterms:created xsi:type="dcterms:W3CDTF">2009-07-28T12:17:45Z</dcterms:created>
  <dcterms:modified xsi:type="dcterms:W3CDTF">2024-05-06T11:17:50Z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0x010100B55460D6B087BA43B1ACE7E68F03F7D1</vt:lpwstr>
  </property>
  <property fmtid="{D5CDD505-2E9C-101B-9397-08002B2CF9AE}" pid="3" name="_dlc_policyId">
    <vt:lpwstr>0x0101|-2126682137</vt:lpwstr>
  </property>
  <property fmtid="{D5CDD505-2E9C-101B-9397-08002B2CF9AE}" pid="4" name="ItemRetentionFormula">
    <vt:lpwstr>&lt;formula id="Bayer SharePoint Retention Policy 2.1" /&gt;</vt:lpwstr>
  </property>
  <property fmtid="{D5CDD505-2E9C-101B-9397-08002B2CF9AE}" pid="5" name="_dlc_DocIdItemGuid">
    <vt:lpwstr>d50183cd-9b17-42ed-9705-28c75aa88a66</vt:lpwstr>
  </property>
  <property fmtid="{D5CDD505-2E9C-101B-9397-08002B2CF9AE}" pid="6" name="ClassificationContentMarkingFooterLocations">
    <vt:lpwstr>Presentation Input:4\Инпут:3</vt:lpwstr>
  </property>
  <property fmtid="{D5CDD505-2E9C-101B-9397-08002B2CF9AE}" pid="7" name="ClassificationContentMarkingFooterText">
    <vt:lpwstr>RESTRICTED</vt:lpwstr>
  </property>
  <property fmtid="{D5CDD505-2E9C-101B-9397-08002B2CF9AE}" pid="8" name="MSIP_Label_7f850223-87a8-40c3-9eb2-432606efca2a_Enabled">
    <vt:lpwstr>true</vt:lpwstr>
  </property>
  <property fmtid="{D5CDD505-2E9C-101B-9397-08002B2CF9AE}" pid="9" name="MSIP_Label_7f850223-87a8-40c3-9eb2-432606efca2a_SetDate">
    <vt:lpwstr>2024-05-06T11:10:37Z</vt:lpwstr>
  </property>
  <property fmtid="{D5CDD505-2E9C-101B-9397-08002B2CF9AE}" pid="10" name="MSIP_Label_7f850223-87a8-40c3-9eb2-432606efca2a_Method">
    <vt:lpwstr>Privileged</vt:lpwstr>
  </property>
  <property fmtid="{D5CDD505-2E9C-101B-9397-08002B2CF9AE}" pid="11" name="MSIP_Label_7f850223-87a8-40c3-9eb2-432606efca2a_Name">
    <vt:lpwstr>7f850223-87a8-40c3-9eb2-432606efca2a</vt:lpwstr>
  </property>
  <property fmtid="{D5CDD505-2E9C-101B-9397-08002B2CF9AE}" pid="12" name="MSIP_Label_7f850223-87a8-40c3-9eb2-432606efca2a_SiteId">
    <vt:lpwstr>fcb2b37b-5da0-466b-9b83-0014b67a7c78</vt:lpwstr>
  </property>
  <property fmtid="{D5CDD505-2E9C-101B-9397-08002B2CF9AE}" pid="13" name="MSIP_Label_7f850223-87a8-40c3-9eb2-432606efca2a_ActionId">
    <vt:lpwstr>7c52130e-5103-46e8-b250-b4635ba64465</vt:lpwstr>
  </property>
  <property fmtid="{D5CDD505-2E9C-101B-9397-08002B2CF9AE}" pid="14" name="MSIP_Label_7f850223-87a8-40c3-9eb2-432606efca2a_ContentBits">
    <vt:lpwstr>0</vt:lpwstr>
  </property>
</Properties>
</file>