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12192000" cy="6858000"/>
  <p:notesSz cx="6858000" cy="9144000"/>
  <p:custDataLst>
    <p:tags r:id="rId15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0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91" autoAdjust="0"/>
    <p:restoredTop sz="94718"/>
  </p:normalViewPr>
  <p:slideViewPr>
    <p:cSldViewPr snapToGrid="0">
      <p:cViewPr varScale="1">
        <p:scale>
          <a:sx n="60" d="100"/>
          <a:sy n="60" d="100"/>
        </p:scale>
        <p:origin x="113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Krivosheev" userId="38a4f4a6-160f-4753-85ba-05eb78187c61" providerId="ADAL" clId="{2EF9A56A-19DA-4483-9240-B11D969698F6}"/>
    <pc:docChg chg="modSld">
      <pc:chgData name="Alexander Krivosheev" userId="38a4f4a6-160f-4753-85ba-05eb78187c61" providerId="ADAL" clId="{2EF9A56A-19DA-4483-9240-B11D969698F6}" dt="2024-10-11T12:11:05.529" v="21" actId="20577"/>
      <pc:docMkLst>
        <pc:docMk/>
      </pc:docMkLst>
      <pc:sldChg chg="modSp mod">
        <pc:chgData name="Alexander Krivosheev" userId="38a4f4a6-160f-4753-85ba-05eb78187c61" providerId="ADAL" clId="{2EF9A56A-19DA-4483-9240-B11D969698F6}" dt="2024-10-11T12:11:05.529" v="21" actId="20577"/>
        <pc:sldMkLst>
          <pc:docMk/>
          <pc:sldMk cId="0" sldId="262"/>
        </pc:sldMkLst>
      </pc:sldChg>
    </pc:docChg>
  </pc:docChgLst>
  <pc:docChgLst>
    <pc:chgData name="Andrey Ziganshin" userId="b120afe6-0ff1-44de-8002-86ab6bfe6313" providerId="ADAL" clId="{BAB9BD7C-392D-4ECD-A018-846583F10B78}"/>
    <pc:docChg chg="modSld">
      <pc:chgData name="Andrey Ziganshin" userId="b120afe6-0ff1-44de-8002-86ab6bfe6313" providerId="ADAL" clId="{BAB9BD7C-392D-4ECD-A018-846583F10B78}" dt="2025-01-27T10:22:33.471" v="1" actId="729"/>
      <pc:docMkLst>
        <pc:docMk/>
      </pc:docMkLst>
      <pc:sldChg chg="mod modShow">
        <pc:chgData name="Andrey Ziganshin" userId="b120afe6-0ff1-44de-8002-86ab6bfe6313" providerId="ADAL" clId="{BAB9BD7C-392D-4ECD-A018-846583F10B78}" dt="2025-01-27T10:22:31.916" v="0" actId="729"/>
        <pc:sldMkLst>
          <pc:docMk/>
          <pc:sldMk cId="0" sldId="260"/>
        </pc:sldMkLst>
      </pc:sldChg>
      <pc:sldChg chg="mod modShow">
        <pc:chgData name="Andrey Ziganshin" userId="b120afe6-0ff1-44de-8002-86ab6bfe6313" providerId="ADAL" clId="{BAB9BD7C-392D-4ECD-A018-846583F10B78}" dt="2025-01-27T10:22:33.471" v="1" actId="729"/>
        <pc:sldMkLst>
          <pc:docMk/>
          <pc:sldMk cId="0" sldId="261"/>
        </pc:sldMkLst>
      </pc:sldChg>
    </pc:docChg>
  </pc:docChgLst>
  <pc:docChgLst>
    <pc:chgData name="Andrey Ziganshin" userId="b120afe6-0ff1-44de-8002-86ab6bfe6313" providerId="ADAL" clId="{BC0CBB73-B0E5-43F5-A655-29B52D6BEFAC}"/>
    <pc:docChg chg="delSld">
      <pc:chgData name="Andrey Ziganshin" userId="b120afe6-0ff1-44de-8002-86ab6bfe6313" providerId="ADAL" clId="{BC0CBB73-B0E5-43F5-A655-29B52D6BEFAC}" dt="2024-12-10T07:18:55.955" v="0" actId="47"/>
      <pc:docMkLst>
        <pc:docMk/>
      </pc:docMkLst>
      <pc:sldChg chg="del">
        <pc:chgData name="Andrey Ziganshin" userId="b120afe6-0ff1-44de-8002-86ab6bfe6313" providerId="ADAL" clId="{BC0CBB73-B0E5-43F5-A655-29B52D6BEFAC}" dt="2024-12-10T07:18:55.955" v="0" actId="47"/>
        <pc:sldMkLst>
          <pc:docMk/>
          <pc:sldMk cId="0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3291722-79FA-3653-81EA-434441B5BD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39C0989-C112-5BE0-DD30-593BDC6CFC6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45F6853-D2E7-D943-841E-45C2C9EFAE8F}" type="datetimeFigureOut">
              <a:rPr lang="ru-RU"/>
              <a:pPr>
                <a:defRPr/>
              </a:pPr>
              <a:t>28.01.2025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EFEBEFA4-4488-67E1-EF89-04C052225A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8E8A6DDA-B856-E1E7-7FCC-240250350B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A69630-69C9-C004-5160-8344BCE678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9AB76D-1636-1F61-AAE2-8A0CA14198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CA7FE57-D7B7-1D4D-A51E-C11B12C55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Образ слайда 1">
            <a:extLst>
              <a:ext uri="{FF2B5EF4-FFF2-40B4-BE49-F238E27FC236}">
                <a16:creationId xmlns:a16="http://schemas.microsoft.com/office/drawing/2014/main" id="{69031510-84A6-29A7-F0EB-82B3EB7D91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Заметки 2">
            <a:extLst>
              <a:ext uri="{FF2B5EF4-FFF2-40B4-BE49-F238E27FC236}">
                <a16:creationId xmlns:a16="http://schemas.microsoft.com/office/drawing/2014/main" id="{5A842939-4DF6-F737-F809-E3895EAEF3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0243" name="Номер слайда 3">
            <a:extLst>
              <a:ext uri="{FF2B5EF4-FFF2-40B4-BE49-F238E27FC236}">
                <a16:creationId xmlns:a16="http://schemas.microsoft.com/office/drawing/2014/main" id="{B0A71970-E37F-D857-503C-2DDC51B5DF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43150A-A424-5946-87EB-20D4A5D4B138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Образ слайда 1">
            <a:extLst>
              <a:ext uri="{FF2B5EF4-FFF2-40B4-BE49-F238E27FC236}">
                <a16:creationId xmlns:a16="http://schemas.microsoft.com/office/drawing/2014/main" id="{4DE4DD7C-E079-C0FF-D546-3061429C52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Заметки 2">
            <a:extLst>
              <a:ext uri="{FF2B5EF4-FFF2-40B4-BE49-F238E27FC236}">
                <a16:creationId xmlns:a16="http://schemas.microsoft.com/office/drawing/2014/main" id="{C58CC776-1ADE-2CD2-C4C0-1EA92078C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1267" name="Номер слайда 3">
            <a:extLst>
              <a:ext uri="{FF2B5EF4-FFF2-40B4-BE49-F238E27FC236}">
                <a16:creationId xmlns:a16="http://schemas.microsoft.com/office/drawing/2014/main" id="{9E13BF36-87E1-355E-2F8B-6371C6B3B1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C35412-67C5-574A-8536-7ABDAC0515E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>
            <a:extLst>
              <a:ext uri="{FF2B5EF4-FFF2-40B4-BE49-F238E27FC236}">
                <a16:creationId xmlns:a16="http://schemas.microsoft.com/office/drawing/2014/main" id="{895B1DEC-606B-45F8-AA0E-985126DB4F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Заметки 2">
            <a:extLst>
              <a:ext uri="{FF2B5EF4-FFF2-40B4-BE49-F238E27FC236}">
                <a16:creationId xmlns:a16="http://schemas.microsoft.com/office/drawing/2014/main" id="{EDF9A4F4-E33C-FEC9-9B8E-A442EE7878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2291" name="Номер слайда 3">
            <a:extLst>
              <a:ext uri="{FF2B5EF4-FFF2-40B4-BE49-F238E27FC236}">
                <a16:creationId xmlns:a16="http://schemas.microsoft.com/office/drawing/2014/main" id="{646F679F-A389-7130-A1DC-37F6121D74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B41DA3-EE46-A744-963B-980FD949C4AF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Образ слайда 1">
            <a:extLst>
              <a:ext uri="{FF2B5EF4-FFF2-40B4-BE49-F238E27FC236}">
                <a16:creationId xmlns:a16="http://schemas.microsoft.com/office/drawing/2014/main" id="{285B106B-338A-6CA3-7466-63DEA79ED5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Заметки 2">
            <a:extLst>
              <a:ext uri="{FF2B5EF4-FFF2-40B4-BE49-F238E27FC236}">
                <a16:creationId xmlns:a16="http://schemas.microsoft.com/office/drawing/2014/main" id="{CBFB3D9D-3BAA-2406-777B-1C28E9D2A3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13315" name="Номер слайда 3">
            <a:extLst>
              <a:ext uri="{FF2B5EF4-FFF2-40B4-BE49-F238E27FC236}">
                <a16:creationId xmlns:a16="http://schemas.microsoft.com/office/drawing/2014/main" id="{2F3AC561-BC83-84D7-66C1-1D88ECC6C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A99398-4DC5-8C4B-84F6-615DC62B3A38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A7FE57-D7B7-1D4D-A51E-C11B12C5567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848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5599A1-EBC3-AE84-51B4-A25201674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D0FE6-71D7-8145-A862-4D23658D97F7}" type="datetimeFigureOut">
              <a:rPr lang="ru-RU"/>
              <a:pPr>
                <a:defRPr/>
              </a:pPr>
              <a:t>28.01.2025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06DAA2-6322-D13D-3575-971F13C3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FFA3A8-1457-330B-0DE9-B3445093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416E3-8D6E-3543-AB87-E7C9B713B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42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7D00C3-13EF-E22F-3CF0-DC8D93161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A06AE-5707-5A46-8DE2-B33B5F9DC692}" type="datetimeFigureOut">
              <a:rPr lang="ru-RU"/>
              <a:pPr>
                <a:defRPr/>
              </a:pPr>
              <a:t>28.01.2025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3D5AAF-E285-8D66-AF12-E55D39B55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3F08D-3762-4E42-98C6-27AE8BBBD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43F92-21B8-E743-B57C-AC2F23EE3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36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79F6F8-30B8-DD97-2A7D-DCE391724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B3865-CCA8-9A4F-9C11-7D6F637C5078}" type="datetimeFigureOut">
              <a:rPr lang="ru-RU"/>
              <a:pPr>
                <a:defRPr/>
              </a:pPr>
              <a:t>28.01.2025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57978B-F8DF-551A-A4CA-BB12E48F8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00AD61-2564-EB56-C2B8-CDF19C426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2F40A-2155-9048-AF7A-25DCFD15B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02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5E8F01-630D-33A3-B2DA-16E13E333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A74C4-6294-7740-928E-4BBFF788394D}" type="datetimeFigureOut">
              <a:rPr lang="ru-RU"/>
              <a:pPr>
                <a:defRPr/>
              </a:pPr>
              <a:t>28.01.2025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9F533F-4255-3383-0C4D-74B808343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7C1AFA-C80A-6276-FB42-42D861131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AFBA3-1388-ED47-98B7-AD08B2E50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9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082121-2C15-5BB8-2DD4-B4472A81E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FF4A4-F58F-9546-BEAE-5A3001B1D2AE}" type="datetimeFigureOut">
              <a:rPr lang="ru-RU"/>
              <a:pPr>
                <a:defRPr/>
              </a:pPr>
              <a:t>28.01.2025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FAD612-9ADD-ECFE-9BAC-3DB0B4694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806768-779F-5FE1-BEDD-0CB83EA6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CF95F-16F6-8042-9E2A-969C59FE3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3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B6A87C0-BFBB-9132-863F-281AC3375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1BF40-7369-384C-977B-383B55ADE26B}" type="datetimeFigureOut">
              <a:rPr lang="ru-RU"/>
              <a:pPr>
                <a:defRPr/>
              </a:pPr>
              <a:t>28.01.2025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98EE5AD-8E49-9348-62AE-F7F6E855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CFB3946-E8DD-89DC-9A35-CD1A6CC2C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EA7F4-7F6E-8B44-8B0C-9284A93BD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855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0AE5A48E-6954-E718-3CBD-9B4C4F375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4ADC6-CBB7-3C4A-B367-D1DAAAA0D798}" type="datetimeFigureOut">
              <a:rPr lang="ru-RU"/>
              <a:pPr>
                <a:defRPr/>
              </a:pPr>
              <a:t>28.01.2025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D73ED428-16B5-224C-278F-90DCDFBF3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638A5697-96D6-072F-1FE7-CD9CF6B7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B8E55-96A9-E045-B651-192751F03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60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111E9744-2B93-6146-E998-7EA9983B0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8CB96-B1F8-6A49-95BE-0B9E29F1738A}" type="datetimeFigureOut">
              <a:rPr lang="ru-RU"/>
              <a:pPr>
                <a:defRPr/>
              </a:pPr>
              <a:t>28.01.2025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95A3E73B-E4E2-A171-842C-B89C87A5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48309F71-0F4C-6FA6-F222-80972FA2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3F2E6-4B65-0E4B-B548-698691029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01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3A035C52-0CA3-369D-198E-00EB11A5F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1666A-0355-E04E-9A39-65BDB9D9832F}" type="datetimeFigureOut">
              <a:rPr lang="ru-RU"/>
              <a:pPr>
                <a:defRPr/>
              </a:pPr>
              <a:t>28.01.2025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F5ABB4F3-E806-E51E-2438-8C3E3C6E3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3CCE61EE-E36F-2BB2-E1F1-439BA189C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D409B-4B70-9F4B-8D83-F81763035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445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B38CC9E-B944-CF1C-7866-7FF681E2C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06F36-8903-514D-83FF-9B206F2982AD}" type="datetimeFigureOut">
              <a:rPr lang="ru-RU"/>
              <a:pPr>
                <a:defRPr/>
              </a:pPr>
              <a:t>28.01.2025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30FABA0-C389-6FFC-E1F1-E5C72B3B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9A1BE54-A1AD-1A58-BA6F-29FF121B3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540F1-13BA-294E-ABC3-1A6FD8D4C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289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71BB34F-92CF-A422-B5A8-9D6CA1593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93E31-3900-4F45-8F8F-FA380053A24D}" type="datetimeFigureOut">
              <a:rPr lang="ru-RU"/>
              <a:pPr>
                <a:defRPr/>
              </a:pPr>
              <a:t>28.01.2025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E0C844AA-678A-3A1E-072A-5FB3C49B9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D36AE13-1CFD-6BD5-ACF6-AE7B35B9A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CC557-04DA-E54A-9181-0A878E197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49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30717E92-97E2-B3A3-48F2-2F4B6A8A09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8195" name="Текст 2">
            <a:extLst>
              <a:ext uri="{FF2B5EF4-FFF2-40B4-BE49-F238E27FC236}">
                <a16:creationId xmlns:a16="http://schemas.microsoft.com/office/drawing/2014/main" id="{02D2563D-FF84-E8D6-C2FC-D486B8BF17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9483A7-F4E7-48FA-4864-DDD6C967B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27E88A-D6CA-C347-B745-75A2EB25E1B5}" type="datetimeFigureOut">
              <a:rPr lang="ru-RU"/>
              <a:pPr>
                <a:defRPr/>
              </a:pPr>
              <a:t>28.01.2025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BD52FE-521D-F2E8-7068-8624013CF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24F695-98CB-D9D8-9745-0616429D21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5AFE47-B9D4-0140-9654-454097F4F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54682C-8452-618C-18BF-2EE1B479924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0758488" y="6459220"/>
            <a:ext cx="1433512" cy="3352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ru-RU" sz="2200">
                <a:solidFill>
                  <a:srgbClr val="FF89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RESTRICTED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2.emf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4.xml"/><Relationship Id="rId7" Type="http://schemas.openxmlformats.org/officeDocument/2006/relationships/image" Target="../media/image9.jpeg"/><Relationship Id="rId12" Type="http://schemas.openxmlformats.org/officeDocument/2006/relationships/image" Target="../media/image14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3.em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emf"/><Relationship Id="rId4" Type="http://schemas.openxmlformats.org/officeDocument/2006/relationships/tags" Target="../tags/tag5.xml"/><Relationship Id="rId9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24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Рисунок 49">
            <a:extLst>
              <a:ext uri="{FF2B5EF4-FFF2-40B4-BE49-F238E27FC236}">
                <a16:creationId xmlns:a16="http://schemas.microsoft.com/office/drawing/2014/main" id="{70FEB123-BF88-F377-D15A-63B3E3B08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C29F0D-D4BC-4DB9-E8F7-DE427A4949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600" r="34738"/>
          <a:stretch/>
        </p:blipFill>
        <p:spPr>
          <a:xfrm>
            <a:off x="7771754" y="0"/>
            <a:ext cx="4420246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94AD0D-E43E-CD2E-1551-CA73BA3BB0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786" t="1855" r="25517" b="2043"/>
          <a:stretch/>
        </p:blipFill>
        <p:spPr>
          <a:xfrm>
            <a:off x="4054068" y="-6993"/>
            <a:ext cx="5245915" cy="685800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830798D-2369-9003-3949-21B796457A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1807" r="26152" b="4191"/>
          <a:stretch/>
        </p:blipFill>
        <p:spPr>
          <a:xfrm>
            <a:off x="7484374" y="7842250"/>
            <a:ext cx="4440196" cy="686089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92CACC-2BB0-468F-317B-EF570C3100A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1951" r="27531"/>
          <a:stretch/>
        </p:blipFill>
        <p:spPr>
          <a:xfrm>
            <a:off x="3699733" y="7842614"/>
            <a:ext cx="5288692" cy="6868961"/>
          </a:xfrm>
          <a:prstGeom prst="rect">
            <a:avLst/>
          </a:prstGeom>
        </p:spPr>
      </p:pic>
      <p:pic>
        <p:nvPicPr>
          <p:cNvPr id="1027" name="Рисунок 6" descr="Изображение выглядит как текст, логотип, Графика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2579F967-321B-494C-5ADF-EB106778E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8425" y="0"/>
            <a:ext cx="227330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">
            <a:extLst>
              <a:ext uri="{FF2B5EF4-FFF2-40B4-BE49-F238E27FC236}">
                <a16:creationId xmlns:a16="http://schemas.microsoft.com/office/drawing/2014/main" id="{6296F097-CA62-32C5-6E68-2F30BCC18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701675" y="70485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BE8EA278-BE98-738F-0844-D2A47752B9CA}"/>
              </a:ext>
            </a:extLst>
          </p:cNvPr>
          <p:cNvCxnSpPr/>
          <p:nvPr/>
        </p:nvCxnSpPr>
        <p:spPr>
          <a:xfrm flipV="1">
            <a:off x="3967163" y="-7938"/>
            <a:ext cx="1644650" cy="6865938"/>
          </a:xfrm>
          <a:prstGeom prst="line">
            <a:avLst/>
          </a:prstGeom>
          <a:ln>
            <a:solidFill>
              <a:srgbClr val="D30F4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0" name="TextBox 42">
            <a:extLst>
              <a:ext uri="{FF2B5EF4-FFF2-40B4-BE49-F238E27FC236}">
                <a16:creationId xmlns:a16="http://schemas.microsoft.com/office/drawing/2014/main" id="{A885FF85-9601-E352-9601-E98035B4D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2409825"/>
            <a:ext cx="35020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ru-RU" altLang="ru-RU" sz="6000" b="1" i="1">
                <a:solidFill>
                  <a:srgbClr val="9EC8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Гербикс</a:t>
            </a:r>
            <a:endParaRPr lang="ru-RU" altLang="ru-RU" sz="6000">
              <a:solidFill>
                <a:srgbClr val="9EC83C"/>
              </a:solidFill>
            </a:endParaRPr>
          </a:p>
        </p:txBody>
      </p:sp>
      <p:sp>
        <p:nvSpPr>
          <p:cNvPr id="1031" name="TextBox 43">
            <a:extLst>
              <a:ext uri="{FF2B5EF4-FFF2-40B4-BE49-F238E27FC236}">
                <a16:creationId xmlns:a16="http://schemas.microsoft.com/office/drawing/2014/main" id="{C29F1AEC-90A1-F4B6-1721-21BD2B903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3662363"/>
            <a:ext cx="33162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Селективный гербицид для подавления широколистных сорняков</a:t>
            </a:r>
          </a:p>
        </p:txBody>
      </p:sp>
      <p:pic>
        <p:nvPicPr>
          <p:cNvPr id="1032" name="Рисунок 48">
            <a:extLst>
              <a:ext uri="{FF2B5EF4-FFF2-40B4-BE49-F238E27FC236}">
                <a16:creationId xmlns:a16="http://schemas.microsoft.com/office/drawing/2014/main" id="{B551226F-92DE-4451-045C-2F625FE03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200" y="5380038"/>
            <a:ext cx="1625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0ED95E-1FA7-DBC7-71A9-F1ACA0A6A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" y="6361113"/>
            <a:ext cx="63663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1347FC8-277F-664C-9A52-D45A73C0EE9F}" type="slidenum">
              <a:rPr lang="ru-RU" altLang="ru-RU" sz="1800"/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800" dirty="0"/>
          </a:p>
        </p:txBody>
      </p:sp>
      <p:pic>
        <p:nvPicPr>
          <p:cNvPr id="13" name="Рисунок 12" descr="Изображение выглядит как лин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C58B3ED-0B25-3F18-420E-ADF563A9F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21" y="1562272"/>
            <a:ext cx="7219012" cy="2688110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AF71C041-1F45-8F7C-7D3B-26836ADE2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75" y="809625"/>
            <a:ext cx="1625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7">
            <a:extLst>
              <a:ext uri="{FF2B5EF4-FFF2-40B4-BE49-F238E27FC236}">
                <a16:creationId xmlns:a16="http://schemas.microsoft.com/office/drawing/2014/main" id="{521F8F59-8C5F-178D-FC77-0842B1161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431" y="1181100"/>
            <a:ext cx="28892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10384F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на льне-долгунце</a:t>
            </a:r>
            <a:endParaRPr lang="ru-RU" altLang="ru-RU" sz="2400" dirty="0">
              <a:solidFill>
                <a:srgbClr val="10384F"/>
              </a:solidFill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09F927A2-56AA-B70F-A597-7185034CE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438" y="706438"/>
            <a:ext cx="64734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ru-RU" altLang="ru-RU" sz="3200" i="1" dirty="0">
                <a:solidFill>
                  <a:srgbClr val="10384F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Регламент применения </a:t>
            </a:r>
            <a:r>
              <a:rPr lang="ru-RU" altLang="ru-RU" sz="3200" i="1" dirty="0" err="1">
                <a:solidFill>
                  <a:srgbClr val="10384F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Гербикс</a:t>
            </a:r>
            <a:endParaRPr lang="ru-RU" altLang="ru-RU" sz="3200" i="1" dirty="0">
              <a:solidFill>
                <a:srgbClr val="10384F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FB0FC7-BADB-87EB-CFEC-27958E9FF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" r="41972" b="75"/>
          <a:stretch/>
        </p:blipFill>
        <p:spPr bwMode="auto">
          <a:xfrm>
            <a:off x="7484681" y="0"/>
            <a:ext cx="47073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8C984DD-3577-4845-466B-B26B73DFC19A}"/>
              </a:ext>
            </a:extLst>
          </p:cNvPr>
          <p:cNvSpPr txBox="1"/>
          <p:nvPr/>
        </p:nvSpPr>
        <p:spPr>
          <a:xfrm>
            <a:off x="892120" y="4300890"/>
            <a:ext cx="1101217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Всходы</a:t>
            </a:r>
            <a:endParaRPr lang="ru-RU" sz="9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55DC0A-6711-864B-E771-9E74479D82AF}"/>
              </a:ext>
            </a:extLst>
          </p:cNvPr>
          <p:cNvSpPr txBox="1"/>
          <p:nvPr/>
        </p:nvSpPr>
        <p:spPr>
          <a:xfrm>
            <a:off x="2103988" y="4300890"/>
            <a:ext cx="99820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Фаза</a:t>
            </a:r>
            <a:br>
              <a:rPr lang="ru-RU" sz="9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«Ёлочка»</a:t>
            </a:r>
            <a:endParaRPr lang="ru-RU" sz="9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A000B3-886D-7F93-F367-C31440BBA65D}"/>
              </a:ext>
            </a:extLst>
          </p:cNvPr>
          <p:cNvSpPr txBox="1"/>
          <p:nvPr/>
        </p:nvSpPr>
        <p:spPr>
          <a:xfrm>
            <a:off x="3259754" y="4300890"/>
            <a:ext cx="998202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Бутонизация</a:t>
            </a:r>
            <a:endParaRPr lang="ru-RU" sz="9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A61C7A-B90C-EAB9-2FE9-C3BCD26DE92C}"/>
              </a:ext>
            </a:extLst>
          </p:cNvPr>
          <p:cNvSpPr txBox="1"/>
          <p:nvPr/>
        </p:nvSpPr>
        <p:spPr>
          <a:xfrm>
            <a:off x="4401101" y="4300890"/>
            <a:ext cx="998202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Цветение</a:t>
            </a:r>
            <a:endParaRPr lang="ru-RU" sz="9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FC5806-22D5-0D42-0659-395DEFA377CB}"/>
              </a:ext>
            </a:extLst>
          </p:cNvPr>
          <p:cNvSpPr txBox="1"/>
          <p:nvPr/>
        </p:nvSpPr>
        <p:spPr>
          <a:xfrm>
            <a:off x="6237700" y="4300890"/>
            <a:ext cx="998202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Созревание</a:t>
            </a:r>
            <a:endParaRPr lang="ru-RU" sz="9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7856B4DE-F84E-65E6-E262-86ABF2E091A8}"/>
              </a:ext>
            </a:extLst>
          </p:cNvPr>
          <p:cNvGrpSpPr/>
          <p:nvPr/>
        </p:nvGrpSpPr>
        <p:grpSpPr>
          <a:xfrm>
            <a:off x="1993339" y="2276805"/>
            <a:ext cx="3561774" cy="2459321"/>
            <a:chOff x="1993339" y="2276805"/>
            <a:chExt cx="3561774" cy="1973577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AA00A8D4-571D-868E-A04F-99AC41BA37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3339" y="2276805"/>
              <a:ext cx="0" cy="196533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DFB57219-F1C2-02BC-50F3-11B05B9C98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43580" y="2285043"/>
              <a:ext cx="0" cy="196533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10CBD218-B7C7-BE03-AB07-00BDC8C75F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4130" y="2276805"/>
              <a:ext cx="0" cy="196533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C116150E-EA92-D8F8-C0AE-0BAFE5FF7B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55113" y="2276805"/>
              <a:ext cx="0" cy="1965339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B337AF0-E62E-9E6F-140D-7B7DA3504E26}"/>
              </a:ext>
            </a:extLst>
          </p:cNvPr>
          <p:cNvSpPr txBox="1"/>
          <p:nvPr/>
        </p:nvSpPr>
        <p:spPr bwMode="gray">
          <a:xfrm>
            <a:off x="1993336" y="2457292"/>
            <a:ext cx="1250244" cy="275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8036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kern="0" dirty="0">
                <a:latin typeface="Arial"/>
                <a:cs typeface="Arial"/>
              </a:rPr>
              <a:t>0</a:t>
            </a:r>
            <a:r>
              <a:rPr kumimoji="0" lang="ru-RU" sz="1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,8 — 1 л/га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04D20B7F-A7E7-318B-F35B-CF732C895616}"/>
              </a:ext>
            </a:extLst>
          </p:cNvPr>
          <p:cNvCxnSpPr>
            <a:cxnSpLocks/>
          </p:cNvCxnSpPr>
          <p:nvPr/>
        </p:nvCxnSpPr>
        <p:spPr>
          <a:xfrm flipV="1">
            <a:off x="1993337" y="2037702"/>
            <a:ext cx="0" cy="221268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40291F0-2A07-1EF2-C2E6-0966BCEA1FB9}"/>
              </a:ext>
            </a:extLst>
          </p:cNvPr>
          <p:cNvCxnSpPr>
            <a:cxnSpLocks/>
          </p:cNvCxnSpPr>
          <p:nvPr/>
        </p:nvCxnSpPr>
        <p:spPr>
          <a:xfrm flipV="1">
            <a:off x="3243580" y="2028506"/>
            <a:ext cx="0" cy="221268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5368CA7-6BA0-0687-7DD6-A4D6034CF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5925" y="5306890"/>
            <a:ext cx="844729" cy="84472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B156623-1E88-585F-8C30-98B5E3CE6B7C}"/>
              </a:ext>
            </a:extLst>
          </p:cNvPr>
          <p:cNvSpPr txBox="1"/>
          <p:nvPr/>
        </p:nvSpPr>
        <p:spPr>
          <a:xfrm>
            <a:off x="4705157" y="556346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E7279C4-001C-2499-86F5-901DE27E9C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7702" y="5323060"/>
            <a:ext cx="844729" cy="844729"/>
          </a:xfrm>
          <a:prstGeom prst="rect">
            <a:avLst/>
          </a:prstGeom>
        </p:spPr>
      </p:pic>
      <p:sp>
        <p:nvSpPr>
          <p:cNvPr id="38" name="Straight Connector 16">
            <a:extLst>
              <a:ext uri="{FF2B5EF4-FFF2-40B4-BE49-F238E27FC236}">
                <a16:creationId xmlns:a16="http://schemas.microsoft.com/office/drawing/2014/main" id="{2615C38C-7559-379A-C3D1-A85BD02DB3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21840" y="-9525"/>
            <a:ext cx="2505075" cy="6877050"/>
          </a:xfrm>
          <a:prstGeom prst="line">
            <a:avLst/>
          </a:prstGeom>
          <a:noFill/>
          <a:ln w="15875">
            <a:solidFill>
              <a:srgbClr val="D30F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8C1CFA-9F51-1D68-F626-12D9820211E1}"/>
              </a:ext>
            </a:extLst>
          </p:cNvPr>
          <p:cNvSpPr txBox="1"/>
          <p:nvPr/>
        </p:nvSpPr>
        <p:spPr>
          <a:xfrm>
            <a:off x="892120" y="6274615"/>
            <a:ext cx="7218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*В каждом конкретном случае необходима проверка совместимости компонентов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CDEA8CA-0566-E67C-BD92-3795E759A50B}"/>
              </a:ext>
            </a:extLst>
          </p:cNvPr>
          <p:cNvSpPr txBox="1"/>
          <p:nvPr/>
        </p:nvSpPr>
        <p:spPr>
          <a:xfrm>
            <a:off x="831897" y="4827364"/>
            <a:ext cx="7279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66B5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необходимости, возможны баковые смеси:</a:t>
            </a: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1595003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9">
            <a:extLst>
              <a:ext uri="{FF2B5EF4-FFF2-40B4-BE49-F238E27FC236}">
                <a16:creationId xmlns:a16="http://schemas.microsoft.com/office/drawing/2014/main" id="{CB3EF465-A24D-311C-C900-CECA0E3DC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1C01F86-2E55-57F8-2753-6B8D1BB5B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28600" y="258763"/>
            <a:ext cx="395288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2956D987-9BD7-B22E-763D-F5BFA12A9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6361113"/>
            <a:ext cx="785040" cy="31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F9507C2-E9BB-3A4A-8CDA-0F062F2B29DA}" type="slidenum">
              <a:rPr lang="ru-RU" altLang="ru-RU" sz="18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800" dirty="0">
              <a:solidFill>
                <a:srgbClr val="FFFFFF"/>
              </a:solidFill>
            </a:endParaRPr>
          </a:p>
        </p:txBody>
      </p:sp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2FB44737-BCE2-CFDE-30A3-6BCF4131E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75" y="809625"/>
            <a:ext cx="1625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8">
            <a:extLst>
              <a:ext uri="{FF2B5EF4-FFF2-40B4-BE49-F238E27FC236}">
                <a16:creationId xmlns:a16="http://schemas.microsoft.com/office/drawing/2014/main" id="{AF714837-2062-9C79-E667-8C5D3860A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438" y="706438"/>
            <a:ext cx="64734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ru-RU" altLang="ru-RU" sz="3200" i="1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Регламент применения</a:t>
            </a:r>
            <a:r>
              <a:rPr lang="en-US" altLang="ru-RU" sz="3200" i="1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ru-RU" altLang="ru-RU" sz="3200" i="1" dirty="0" err="1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Гербикс</a:t>
            </a:r>
            <a:endParaRPr lang="ru-RU" altLang="ru-RU" sz="3200" i="1" dirty="0">
              <a:solidFill>
                <a:schemeClr val="bg1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D3305C0F-7560-8BA9-5044-9D07E250E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863189"/>
              </p:ext>
            </p:extLst>
          </p:nvPr>
        </p:nvGraphicFramePr>
        <p:xfrm>
          <a:off x="696067" y="1508702"/>
          <a:ext cx="10800000" cy="4640136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1085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1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4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70363">
                <a:tc>
                  <a:txBody>
                    <a:bodyPr/>
                    <a:lstStyle/>
                    <a:p>
                      <a:pPr marL="4762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 применения препарата, л/га</a:t>
                      </a:r>
                    </a:p>
                  </a:txBody>
                  <a:tcPr marL="40233" marR="40233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2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Культура, обрабатываемый объект</a:t>
                      </a:r>
                    </a:p>
                  </a:txBody>
                  <a:tcPr marL="40233" marR="40233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2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Вредный объект</a:t>
                      </a:r>
                    </a:p>
                  </a:txBody>
                  <a:tcPr marL="40233" marR="40233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Способ, время обработки, особенности применения</a:t>
                      </a:r>
                    </a:p>
                  </a:txBody>
                  <a:tcPr marL="40233" marR="40233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2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 ожидания  (кратность обработок)</a:t>
                      </a:r>
                    </a:p>
                  </a:txBody>
                  <a:tcPr marL="40233" marR="40233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1,0—1,5</a:t>
                      </a:r>
                    </a:p>
                  </a:txBody>
                  <a:tcPr marL="29222" marR="2922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2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Пшеница, ячмень, </a:t>
                      </a:r>
                    </a:p>
                    <a:p>
                      <a:pPr marL="4762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рожь озимые</a:t>
                      </a:r>
                    </a:p>
                  </a:txBody>
                  <a:tcPr marL="29222" marR="2922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Однолетние двудольные сорняки</a:t>
                      </a:r>
                    </a:p>
                  </a:txBody>
                  <a:tcPr marL="29222" marR="2922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Опрыскивание посевов в фазе кущения культуры до выхода в трубку весной. Расход рабочей жидкости — 200—300 л / га.</a:t>
                      </a:r>
                    </a:p>
                  </a:txBody>
                  <a:tcPr marL="41587" marR="41587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(1)</a:t>
                      </a:r>
                    </a:p>
                  </a:txBody>
                  <a:tcPr marL="41587" marR="41587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31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0,7—1,5</a:t>
                      </a:r>
                    </a:p>
                  </a:txBody>
                  <a:tcPr marL="29222" marR="2922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2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Пшеница, 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ячмень яровые, овес</a:t>
                      </a:r>
                    </a:p>
                  </a:txBody>
                  <a:tcPr marL="29222" marR="2922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Опрыскивание посевов в фазе кущения культуры до выхода в трубку.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 рабочей жидкости — 200—300 л / га.</a:t>
                      </a:r>
                    </a:p>
                  </a:txBody>
                  <a:tcPr marL="41587" marR="41587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3357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0,5—0,8</a:t>
                      </a:r>
                    </a:p>
                  </a:txBody>
                  <a:tcPr marL="29222" marR="2922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2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Горох на зерно</a:t>
                      </a:r>
                    </a:p>
                  </a:txBody>
                  <a:tcPr marL="29222" marR="2922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Опрыскивание посевов в фазе 3—5 настоящих листьев культуры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(при высоте растений гороха 10—15 см). Запрещается обрабатывать культуру во время цветения. Расход рабочей жидкости — 200—300 л / га.</a:t>
                      </a:r>
                    </a:p>
                  </a:txBody>
                  <a:tcPr marL="41587" marR="41587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(1)</a:t>
                      </a:r>
                    </a:p>
                  </a:txBody>
                  <a:tcPr marL="41587" marR="41587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960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</a:p>
                  </a:txBody>
                  <a:tcPr marL="29222" marR="2922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2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Картофель (среднеспелые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позднеспелые сорта)</a:t>
                      </a:r>
                    </a:p>
                  </a:txBody>
                  <a:tcPr marL="29222" marR="2922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Опрыскивание почвы до всходов культуры или при высоте ботвы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картофеля 10—15 см. Расход рабочей жидкости — 200—300 л / га.</a:t>
                      </a:r>
                    </a:p>
                  </a:txBody>
                  <a:tcPr marL="41587" marR="41587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(1)</a:t>
                      </a:r>
                    </a:p>
                  </a:txBody>
                  <a:tcPr marL="41587" marR="41587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385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0,8—1,0</a:t>
                      </a:r>
                    </a:p>
                  </a:txBody>
                  <a:tcPr marL="29222" marR="2922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7625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Лен-долгунец</a:t>
                      </a:r>
                    </a:p>
                  </a:txBody>
                  <a:tcPr marL="29222" marR="29222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Опрыскивание посевов в фазе «елочки» при высоте культуры 3—10 см. Расход рабочей жидкости — 200—300 л / га.</a:t>
                      </a:r>
                    </a:p>
                  </a:txBody>
                  <a:tcPr marL="41587" marR="41587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(1)</a:t>
                      </a:r>
                    </a:p>
                  </a:txBody>
                  <a:tcPr marL="41587" marR="41587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551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9">
            <a:extLst>
              <a:ext uri="{FF2B5EF4-FFF2-40B4-BE49-F238E27FC236}">
                <a16:creationId xmlns:a16="http://schemas.microsoft.com/office/drawing/2014/main" id="{E8841050-935B-01D9-D2DF-6E7D101C9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A2BF0AF-BACC-A058-49FD-B7EADCDF4B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" r="43"/>
          <a:stretch/>
        </p:blipFill>
        <p:spPr>
          <a:xfrm>
            <a:off x="0" y="-2158"/>
            <a:ext cx="6605584" cy="6857999"/>
          </a:xfrm>
          <a:prstGeom prst="rect">
            <a:avLst/>
          </a:prstGeom>
        </p:spPr>
      </p:pic>
      <p:pic>
        <p:nvPicPr>
          <p:cNvPr id="5" name="Рисунок 48">
            <a:extLst>
              <a:ext uri="{FF2B5EF4-FFF2-40B4-BE49-F238E27FC236}">
                <a16:creationId xmlns:a16="http://schemas.microsoft.com/office/drawing/2014/main" id="{EA7F87D8-C6F9-8BF0-8EF9-890DF12D0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00" y="5380038"/>
            <a:ext cx="1625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3A90BF0-933E-53AF-A7A6-4876D5A8697E}"/>
              </a:ext>
            </a:extLst>
          </p:cNvPr>
          <p:cNvCxnSpPr/>
          <p:nvPr/>
        </p:nvCxnSpPr>
        <p:spPr>
          <a:xfrm flipV="1">
            <a:off x="4982882" y="-7938"/>
            <a:ext cx="1644650" cy="6865938"/>
          </a:xfrm>
          <a:prstGeom prst="line">
            <a:avLst/>
          </a:prstGeom>
          <a:ln>
            <a:solidFill>
              <a:srgbClr val="D30F4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85">
            <a:extLst>
              <a:ext uri="{FF2B5EF4-FFF2-40B4-BE49-F238E27FC236}">
                <a16:creationId xmlns:a16="http://schemas.microsoft.com/office/drawing/2014/main" id="{46FE54B3-9710-AB7E-6D49-B3F26CF5C37C}"/>
              </a:ext>
            </a:extLst>
          </p:cNvPr>
          <p:cNvSpPr txBox="1"/>
          <p:nvPr/>
        </p:nvSpPr>
        <p:spPr bwMode="gray">
          <a:xfrm>
            <a:off x="8152951" y="3750644"/>
            <a:ext cx="5852298" cy="61555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</a:rPr>
              <a:t>за внимание</a:t>
            </a:r>
            <a:endParaRPr lang="en-US" sz="4000" b="1" i="0" u="none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FA25582-3D6C-6608-820F-8AC9339571B9}"/>
              </a:ext>
            </a:extLst>
          </p:cNvPr>
          <p:cNvSpPr/>
          <p:nvPr/>
        </p:nvSpPr>
        <p:spPr>
          <a:xfrm>
            <a:off x="6199638" y="2614865"/>
            <a:ext cx="56983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8000" i="1" dirty="0" err="1">
                <a:solidFill>
                  <a:schemeClr val="bg1"/>
                </a:solidFill>
                <a:latin typeface="Arial" panose="020B0604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Спасибо</a:t>
            </a:r>
            <a:endParaRPr lang="ru-RU" sz="8000" i="1" dirty="0">
              <a:solidFill>
                <a:schemeClr val="bg1"/>
              </a:solidFill>
              <a:latin typeface="Arial" panose="020B0604020202020204" pitchFamily="34" charset="0"/>
              <a:ea typeface="Helvetica Neue Thin" panose="020B04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68387CF-5E86-A0BC-8729-E7CDB3BDA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01675" y="704850"/>
            <a:ext cx="720724" cy="72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168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95">
            <a:extLst>
              <a:ext uri="{FF2B5EF4-FFF2-40B4-BE49-F238E27FC236}">
                <a16:creationId xmlns:a16="http://schemas.microsoft.com/office/drawing/2014/main" id="{A62C8377-250D-BDB8-7B5E-2EC9705E1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288" y="0"/>
            <a:ext cx="11415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Rechteck 119">
            <a:extLst>
              <a:ext uri="{FF2B5EF4-FFF2-40B4-BE49-F238E27FC236}">
                <a16:creationId xmlns:a16="http://schemas.microsoft.com/office/drawing/2014/main" id="{532CFAB8-CEAB-454C-71F6-C007073D6298}"/>
              </a:ext>
            </a:extLst>
          </p:cNvPr>
          <p:cNvSpPr/>
          <p:nvPr/>
        </p:nvSpPr>
        <p:spPr bwMode="gray">
          <a:xfrm>
            <a:off x="0" y="0"/>
            <a:ext cx="8113713" cy="6858000"/>
          </a:xfrm>
          <a:custGeom>
            <a:avLst/>
            <a:gdLst/>
            <a:ahLst/>
            <a:cxnLst/>
            <a:rect l="l" t="t" r="r" b="b"/>
            <a:pathLst>
              <a:path w="6667297" h="4751387">
                <a:moveTo>
                  <a:pt x="0" y="0"/>
                </a:moveTo>
                <a:lnTo>
                  <a:pt x="6667297" y="0"/>
                </a:lnTo>
                <a:lnTo>
                  <a:pt x="4724617" y="4751387"/>
                </a:lnTo>
                <a:lnTo>
                  <a:pt x="0" y="47513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52" name="TextBox 79">
            <a:extLst>
              <a:ext uri="{FF2B5EF4-FFF2-40B4-BE49-F238E27FC236}">
                <a16:creationId xmlns:a16="http://schemas.microsoft.com/office/drawing/2014/main" id="{581E3511-4528-A777-184D-79B7159480C1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41513" y="4017865"/>
            <a:ext cx="1851917" cy="78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sz="1600" b="1" dirty="0">
                <a:solidFill>
                  <a:srgbClr val="66B5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 расхода: </a:t>
            </a:r>
            <a:endParaRPr lang="en-US" altLang="ru-RU" sz="1600" b="1" dirty="0">
              <a:solidFill>
                <a:srgbClr val="66B5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0,5 – 1,5 л/га</a:t>
            </a:r>
            <a:endParaRPr lang="en-US" alt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3" name="Subtitle 2">
            <a:extLst>
              <a:ext uri="{FF2B5EF4-FFF2-40B4-BE49-F238E27FC236}">
                <a16:creationId xmlns:a16="http://schemas.microsoft.com/office/drawing/2014/main" id="{C3AB3D2D-BA7C-EE4C-49B1-9D6840550B6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41512" y="1655456"/>
            <a:ext cx="3742595" cy="102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745" tIns="54373" rIns="108745" bIns="54373">
            <a:spAutoFit/>
          </a:bodyPr>
          <a:lstStyle>
            <a:lvl1pPr defTabSz="10874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1087438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2174875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3262313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4349750" defTabSz="10874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4806950" defTabSz="1087438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5264150" defTabSz="1087438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5721350" defTabSz="1087438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6178550" defTabSz="1087438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srgbClr val="66B5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Действующее вещество: </a:t>
            </a:r>
            <a:endParaRPr lang="en-US" altLang="ru-RU" sz="16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МЦПА (</a:t>
            </a:r>
            <a:r>
              <a:rPr lang="ru-RU" altLang="ru-RU" sz="16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диметиламинная</a:t>
            </a:r>
            <a:r>
              <a:rPr lang="ru-RU" altLang="ru-RU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altLang="ru-RU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калиевая и натриевая соли), 500 г/л</a:t>
            </a:r>
          </a:p>
        </p:txBody>
      </p:sp>
      <p:sp>
        <p:nvSpPr>
          <p:cNvPr id="2054" name="TextBox 82">
            <a:extLst>
              <a:ext uri="{FF2B5EF4-FFF2-40B4-BE49-F238E27FC236}">
                <a16:creationId xmlns:a16="http://schemas.microsoft.com/office/drawing/2014/main" id="{2076592D-1C83-B3E7-3C4C-DB4039661D8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41513" y="2954402"/>
            <a:ext cx="3305328" cy="78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sz="1600" b="1" dirty="0">
                <a:solidFill>
                  <a:srgbClr val="66B5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Препаративная форма: </a:t>
            </a:r>
            <a:endParaRPr lang="en-US" altLang="ru-RU" sz="1600" b="1" dirty="0">
              <a:solidFill>
                <a:srgbClr val="66B5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Водорастворимый концентрат</a:t>
            </a:r>
            <a:endParaRPr lang="en-US" alt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5" name="Рисунок 85">
            <a:extLst>
              <a:ext uri="{FF2B5EF4-FFF2-40B4-BE49-F238E27FC236}">
                <a16:creationId xmlns:a16="http://schemas.microsoft.com/office/drawing/2014/main" id="{2887FB3A-FFC0-A1E0-3868-B134E2EF5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1886411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Рисунок 87">
            <a:extLst>
              <a:ext uri="{FF2B5EF4-FFF2-40B4-BE49-F238E27FC236}">
                <a16:creationId xmlns:a16="http://schemas.microsoft.com/office/drawing/2014/main" id="{4FC7FF08-CDAC-4A01-3610-120B984C2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3032842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Рисунок 88">
            <a:extLst>
              <a:ext uri="{FF2B5EF4-FFF2-40B4-BE49-F238E27FC236}">
                <a16:creationId xmlns:a16="http://schemas.microsoft.com/office/drawing/2014/main" id="{77BD2663-0055-4F3D-21F1-632102D78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4071122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Рисунок 89">
            <a:extLst>
              <a:ext uri="{FF2B5EF4-FFF2-40B4-BE49-F238E27FC236}">
                <a16:creationId xmlns:a16="http://schemas.microsoft.com/office/drawing/2014/main" id="{19704A30-2259-5F8A-C685-D79B2D679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5286375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TextBox 90">
            <a:extLst>
              <a:ext uri="{FF2B5EF4-FFF2-40B4-BE49-F238E27FC236}">
                <a16:creationId xmlns:a16="http://schemas.microsoft.com/office/drawing/2014/main" id="{ABA35BBF-F2E5-6010-3676-26AE5B53A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41512" y="4969331"/>
            <a:ext cx="322361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sz="1600" b="1" dirty="0">
                <a:solidFill>
                  <a:srgbClr val="66B5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Культуры: </a:t>
            </a:r>
            <a:endParaRPr lang="en-US" altLang="ru-RU" sz="1600" b="1" dirty="0">
              <a:solidFill>
                <a:srgbClr val="66B5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1600" dirty="0"/>
              <a:t>Пшеница озимая, пшеница яровая, ячмень озимый, ячмень яровой, овес, горох на зерно, картофель, лен-долгунец</a:t>
            </a:r>
          </a:p>
        </p:txBody>
      </p:sp>
      <p:sp>
        <p:nvSpPr>
          <p:cNvPr id="2060" name="TextBox 92">
            <a:extLst>
              <a:ext uri="{FF2B5EF4-FFF2-40B4-BE49-F238E27FC236}">
                <a16:creationId xmlns:a16="http://schemas.microsoft.com/office/drawing/2014/main" id="{F2715A6A-7687-5079-CAED-1D43A5B5C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" y="909638"/>
            <a:ext cx="4340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ru-RU" altLang="ru-RU" sz="3200" i="1">
                <a:solidFill>
                  <a:srgbClr val="004422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Описание препарата</a:t>
            </a:r>
          </a:p>
        </p:txBody>
      </p:sp>
      <p:pic>
        <p:nvPicPr>
          <p:cNvPr id="2061" name="Рисунок 165">
            <a:extLst>
              <a:ext uri="{FF2B5EF4-FFF2-40B4-BE49-F238E27FC236}">
                <a16:creationId xmlns:a16="http://schemas.microsoft.com/office/drawing/2014/main" id="{695596E7-00C6-9FA4-22C8-C123194B2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8975" y="1012825"/>
            <a:ext cx="1625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Foliennummernplatzhalter 4">
            <a:extLst>
              <a:ext uri="{FF2B5EF4-FFF2-40B4-BE49-F238E27FC236}">
                <a16:creationId xmlns:a16="http://schemas.microsoft.com/office/drawing/2014/main" id="{460CFA95-74F4-514C-3948-EB967DFDC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6361113"/>
            <a:ext cx="393700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7174188-B7BD-454D-850E-2F86D0F63C89}" type="slidenum">
              <a:rPr lang="ru-RU" altLang="ru-RU" sz="1800"/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3" name="Группа 143">
            <a:extLst>
              <a:ext uri="{FF2B5EF4-FFF2-40B4-BE49-F238E27FC236}">
                <a16:creationId xmlns:a16="http://schemas.microsoft.com/office/drawing/2014/main" id="{FCE54B08-BEE2-2108-4278-E6DC5E4F7088}"/>
              </a:ext>
            </a:extLst>
          </p:cNvPr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265"/>
            <a:chExt cx="12192000" cy="6866265"/>
          </a:xfrm>
        </p:grpSpPr>
        <p:pic>
          <p:nvPicPr>
            <p:cNvPr id="3079" name="Рисунок 138">
              <a:extLst>
                <a:ext uri="{FF2B5EF4-FFF2-40B4-BE49-F238E27FC236}">
                  <a16:creationId xmlns:a16="http://schemas.microsoft.com/office/drawing/2014/main" id="{517CE1AA-01A9-C62A-D670-BCA7372E4A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336" y="-8265"/>
              <a:ext cx="7331664" cy="6866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" name="Rechteck 119">
              <a:extLst>
                <a:ext uri="{FF2B5EF4-FFF2-40B4-BE49-F238E27FC236}">
                  <a16:creationId xmlns:a16="http://schemas.microsoft.com/office/drawing/2014/main" id="{D5EC9393-3E78-FB18-44DC-9AF3E635BA99}"/>
                </a:ext>
              </a:extLst>
            </p:cNvPr>
            <p:cNvSpPr/>
            <p:nvPr/>
          </p:nvSpPr>
          <p:spPr bwMode="gray">
            <a:xfrm>
              <a:off x="0" y="-327"/>
              <a:ext cx="8113713" cy="6858327"/>
            </a:xfrm>
            <a:custGeom>
              <a:avLst/>
              <a:gdLst/>
              <a:ahLst/>
              <a:cxnLst/>
              <a:rect l="l" t="t" r="r" b="b"/>
              <a:pathLst>
                <a:path w="6667297" h="4751387">
                  <a:moveTo>
                    <a:pt x="0" y="0"/>
                  </a:moveTo>
                  <a:lnTo>
                    <a:pt x="6667297" y="0"/>
                  </a:lnTo>
                  <a:lnTo>
                    <a:pt x="4724617" y="4751387"/>
                  </a:lnTo>
                  <a:lnTo>
                    <a:pt x="0" y="47513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074" name="Текст 6">
            <a:extLst>
              <a:ext uri="{FF2B5EF4-FFF2-40B4-BE49-F238E27FC236}">
                <a16:creationId xmlns:a16="http://schemas.microsoft.com/office/drawing/2014/main" id="{538836D3-2157-7596-8F82-664B43972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2008188"/>
            <a:ext cx="4668837" cy="394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altLang="ru-RU" sz="1600" dirty="0">
                <a:solidFill>
                  <a:srgbClr val="9EC8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Высокоэффективен против широкого</a:t>
            </a:r>
            <a:b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  спектра двудольных сорняков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altLang="ru-RU" sz="1800" dirty="0">
                <a:solidFill>
                  <a:srgbClr val="9EC8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«Мягкий» к культуре за счет</a:t>
            </a:r>
            <a:b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   смеси трех солей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altLang="ru-RU" sz="1800" dirty="0">
                <a:solidFill>
                  <a:srgbClr val="9EC8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Отличный компонент баковых смесей</a:t>
            </a:r>
            <a:b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  для расширения спектра активности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altLang="ru-RU" sz="1800" dirty="0">
                <a:solidFill>
                  <a:srgbClr val="9EC8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Широкий спектр культур —</a:t>
            </a:r>
            <a:b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  зерновые, горох, картофель, лен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altLang="ru-RU" sz="1800" dirty="0">
                <a:solidFill>
                  <a:srgbClr val="9EC8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Отсутствие ограничений в севообороте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altLang="ru-RU" sz="1800" dirty="0">
                <a:solidFill>
                  <a:srgbClr val="9EC8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баковых смесях с граминицидами не дает антагонизма (в отличии от 2,4-Д)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endParaRPr lang="ru-RU" altLang="ru-RU" sz="1800" dirty="0"/>
          </a:p>
        </p:txBody>
      </p:sp>
      <p:sp>
        <p:nvSpPr>
          <p:cNvPr id="3076" name="TextBox 69">
            <a:extLst>
              <a:ext uri="{FF2B5EF4-FFF2-40B4-BE49-F238E27FC236}">
                <a16:creationId xmlns:a16="http://schemas.microsoft.com/office/drawing/2014/main" id="{788462E9-60CA-F3B9-4CDF-AF42C4185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" y="909638"/>
            <a:ext cx="51871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ru-RU" altLang="ru-RU" sz="3200" i="1" dirty="0">
                <a:solidFill>
                  <a:srgbClr val="004422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Преимущества продукта</a:t>
            </a:r>
          </a:p>
        </p:txBody>
      </p:sp>
      <p:pic>
        <p:nvPicPr>
          <p:cNvPr id="3077" name="Рисунок 142">
            <a:extLst>
              <a:ext uri="{FF2B5EF4-FFF2-40B4-BE49-F238E27FC236}">
                <a16:creationId xmlns:a16="http://schemas.microsoft.com/office/drawing/2014/main" id="{5F2F85CA-67C2-DFA0-CB60-E9E220BCA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8975" y="1012825"/>
            <a:ext cx="1625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Foliennummernplatzhalter 4">
            <a:extLst>
              <a:ext uri="{FF2B5EF4-FFF2-40B4-BE49-F238E27FC236}">
                <a16:creationId xmlns:a16="http://schemas.microsoft.com/office/drawing/2014/main" id="{7ECD96FB-82E9-5CE1-19B8-B73EACFF2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6361113"/>
            <a:ext cx="393700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EB8D744-11C6-B042-BE88-58F11DCFEFC9}" type="slidenum">
              <a:rPr lang="ru-RU" altLang="ru-RU" sz="1800"/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Рисунок 9">
            <a:extLst>
              <a:ext uri="{FF2B5EF4-FFF2-40B4-BE49-F238E27FC236}">
                <a16:creationId xmlns:a16="http://schemas.microsoft.com/office/drawing/2014/main" id="{E2F6EDFF-2829-4C19-A23D-0FD75A93C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Рисунок 24">
            <a:extLst>
              <a:ext uri="{FF2B5EF4-FFF2-40B4-BE49-F238E27FC236}">
                <a16:creationId xmlns:a16="http://schemas.microsoft.com/office/drawing/2014/main" id="{4B0978ED-EBDA-0B00-1A4F-4BB690933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"/>
          <a:stretch>
            <a:fillRect/>
          </a:stretch>
        </p:blipFill>
        <p:spPr bwMode="auto">
          <a:xfrm>
            <a:off x="4421188" y="-15875"/>
            <a:ext cx="7770812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10">
            <a:extLst>
              <a:ext uri="{FF2B5EF4-FFF2-40B4-BE49-F238E27FC236}">
                <a16:creationId xmlns:a16="http://schemas.microsoft.com/office/drawing/2014/main" id="{975B3A90-F1E2-9D96-3D28-65F2739CD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351" y="2112963"/>
            <a:ext cx="16209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chemeClr val="bg1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действия</a:t>
            </a:r>
            <a:endParaRPr lang="ru-RU" altLang="ru-RU" sz="2400" dirty="0"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4101" name="Текст 6">
            <a:extLst>
              <a:ext uri="{FF2B5EF4-FFF2-40B4-BE49-F238E27FC236}">
                <a16:creationId xmlns:a16="http://schemas.microsoft.com/office/drawing/2014/main" id="{60655133-C2A4-A6AB-6EC6-0E26B0C0F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" y="3270250"/>
            <a:ext cx="4668838" cy="170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МЦПА относится к гербицидам</a:t>
            </a:r>
            <a:br>
              <a:rPr lang="ru-RU" alt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alt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ауксиноподобной</a:t>
            </a:r>
            <a:r>
              <a:rPr lang="en-US" alt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активностью. Поглощаясь листовой поверхностью, действующее вещество нарушает гормональный баланс и вызывает аномалии в процессах роста и развития.</a:t>
            </a:r>
          </a:p>
        </p:txBody>
      </p:sp>
      <p:sp>
        <p:nvSpPr>
          <p:cNvPr id="4102" name="TextBox 14">
            <a:extLst>
              <a:ext uri="{FF2B5EF4-FFF2-40B4-BE49-F238E27FC236}">
                <a16:creationId xmlns:a16="http://schemas.microsoft.com/office/drawing/2014/main" id="{3D006BF5-5264-E028-2F52-CA08513DB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438" y="1527175"/>
            <a:ext cx="20858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ru-RU" altLang="ru-RU" sz="3200" i="1" dirty="0">
                <a:solidFill>
                  <a:schemeClr val="bg1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Механизм</a:t>
            </a:r>
          </a:p>
        </p:txBody>
      </p:sp>
      <p:pic>
        <p:nvPicPr>
          <p:cNvPr id="4103" name="Рисунок 15">
            <a:extLst>
              <a:ext uri="{FF2B5EF4-FFF2-40B4-BE49-F238E27FC236}">
                <a16:creationId xmlns:a16="http://schemas.microsoft.com/office/drawing/2014/main" id="{017BA602-7F26-DDD5-2B29-BF06AD917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75" y="1630363"/>
            <a:ext cx="1625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Straight Connector 16">
            <a:extLst>
              <a:ext uri="{FF2B5EF4-FFF2-40B4-BE49-F238E27FC236}">
                <a16:creationId xmlns:a16="http://schemas.microsoft.com/office/drawing/2014/main" id="{80F5544D-7B27-16F7-5F61-53C593D952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97463" y="-9525"/>
            <a:ext cx="2505075" cy="6877050"/>
          </a:xfrm>
          <a:prstGeom prst="line">
            <a:avLst/>
          </a:prstGeom>
          <a:noFill/>
          <a:ln w="15875">
            <a:solidFill>
              <a:srgbClr val="D30F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4105" name="Foliennummernplatzhalter 4">
            <a:extLst>
              <a:ext uri="{FF2B5EF4-FFF2-40B4-BE49-F238E27FC236}">
                <a16:creationId xmlns:a16="http://schemas.microsoft.com/office/drawing/2014/main" id="{57742842-F56F-EB36-A485-39CC6DB25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6361113"/>
            <a:ext cx="393700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6F9507C2-E9BB-3A4A-8CDA-0F062F2B29DA}" type="slidenum">
              <a:rPr lang="ru-RU" altLang="ru-RU" sz="18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Box 3">
            <a:extLst>
              <a:ext uri="{FF2B5EF4-FFF2-40B4-BE49-F238E27FC236}">
                <a16:creationId xmlns:a16="http://schemas.microsoft.com/office/drawing/2014/main" id="{27833557-A70B-0AB7-D7F1-C42419DAB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13" y="2020888"/>
            <a:ext cx="2141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10384F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воздействия</a:t>
            </a:r>
            <a:endParaRPr lang="ru-RU" altLang="ru-RU" sz="2400">
              <a:solidFill>
                <a:srgbClr val="10384F"/>
              </a:solidFill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122" name="Текст 6">
            <a:extLst>
              <a:ext uri="{FF2B5EF4-FFF2-40B4-BE49-F238E27FC236}">
                <a16:creationId xmlns:a16="http://schemas.microsoft.com/office/drawing/2014/main" id="{AC86A492-AE9C-2D43-4061-1D957A439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" y="3270250"/>
            <a:ext cx="4668838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Рост чувствительных сорняков прекращается уже через несколько</a:t>
            </a:r>
            <a:b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часов после обработки.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Видимые симптомы проявляются</a:t>
            </a:r>
            <a:b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на следую­щий день после опрыскивания. Полное отмирание происходит че­рез</a:t>
            </a:r>
            <a:b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5—7 дней и позднее в зависимости</a:t>
            </a:r>
            <a:b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от погод­ных условий.</a:t>
            </a:r>
          </a:p>
        </p:txBody>
      </p:sp>
      <p:sp>
        <p:nvSpPr>
          <p:cNvPr id="5123" name="TextBox 5">
            <a:extLst>
              <a:ext uri="{FF2B5EF4-FFF2-40B4-BE49-F238E27FC236}">
                <a16:creationId xmlns:a16="http://schemas.microsoft.com/office/drawing/2014/main" id="{044A3E11-68B1-B119-59DF-482FD05A1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438" y="1527175"/>
            <a:ext cx="21209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en-US" altLang="ru-RU" sz="3200" i="1">
                <a:solidFill>
                  <a:srgbClr val="10384F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C</a:t>
            </a:r>
            <a:r>
              <a:rPr lang="ru-RU" altLang="ru-RU" sz="3200" i="1">
                <a:solidFill>
                  <a:srgbClr val="10384F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корость</a:t>
            </a:r>
          </a:p>
        </p:txBody>
      </p:sp>
      <p:pic>
        <p:nvPicPr>
          <p:cNvPr id="5124" name="Рисунок 6">
            <a:extLst>
              <a:ext uri="{FF2B5EF4-FFF2-40B4-BE49-F238E27FC236}">
                <a16:creationId xmlns:a16="http://schemas.microsoft.com/office/drawing/2014/main" id="{3DF1E646-7FC6-E363-F55D-6E645E97A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75" y="1630363"/>
            <a:ext cx="1625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8">
            <a:extLst>
              <a:ext uri="{FF2B5EF4-FFF2-40B4-BE49-F238E27FC236}">
                <a16:creationId xmlns:a16="http://schemas.microsoft.com/office/drawing/2014/main" id="{A3BC15F7-7976-A5EC-845A-5940617F9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" r="20" b="75"/>
          <a:stretch>
            <a:fillRect/>
          </a:stretch>
        </p:blipFill>
        <p:spPr bwMode="auto">
          <a:xfrm>
            <a:off x="4081463" y="0"/>
            <a:ext cx="81105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Straight Connector 16">
            <a:extLst>
              <a:ext uri="{FF2B5EF4-FFF2-40B4-BE49-F238E27FC236}">
                <a16:creationId xmlns:a16="http://schemas.microsoft.com/office/drawing/2014/main" id="{79691DEC-9E11-9E35-8BC1-63CD1846EF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78375" y="-9525"/>
            <a:ext cx="2505075" cy="6877050"/>
          </a:xfrm>
          <a:prstGeom prst="line">
            <a:avLst/>
          </a:prstGeom>
          <a:noFill/>
          <a:ln w="15875">
            <a:solidFill>
              <a:srgbClr val="D30F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5128" name="Foliennummernplatzhalter 4">
            <a:extLst>
              <a:ext uri="{FF2B5EF4-FFF2-40B4-BE49-F238E27FC236}">
                <a16:creationId xmlns:a16="http://schemas.microsoft.com/office/drawing/2014/main" id="{553B0F31-C0F7-AA10-52A5-8DBBD36E1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6361113"/>
            <a:ext cx="393700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A0466E54-4336-3145-B6CE-262757FDC9E4}" type="slidenum">
              <a:rPr lang="ru-RU" altLang="ru-RU" sz="1800"/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Текст 6">
            <a:extLst>
              <a:ext uri="{FF2B5EF4-FFF2-40B4-BE49-F238E27FC236}">
                <a16:creationId xmlns:a16="http://schemas.microsoft.com/office/drawing/2014/main" id="{BEAFC496-3967-C479-7CEB-4F9407028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" y="2601913"/>
            <a:ext cx="4668838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Совместим с препаратами на основе произ­водных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сульфонилмочевины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дикамбы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клопи­ралида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бентазона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146" name="TextBox 5">
            <a:extLst>
              <a:ext uri="{FF2B5EF4-FFF2-40B4-BE49-F238E27FC236}">
                <a16:creationId xmlns:a16="http://schemas.microsoft.com/office/drawing/2014/main" id="{2728E3DD-CBB2-46A0-5D3D-915A6FF27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438" y="1527175"/>
            <a:ext cx="3467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ru-RU" altLang="ru-RU" sz="3200" i="1" dirty="0">
                <a:solidFill>
                  <a:srgbClr val="10384F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Совместимость</a:t>
            </a:r>
          </a:p>
        </p:txBody>
      </p:sp>
      <p:pic>
        <p:nvPicPr>
          <p:cNvPr id="6147" name="Рисунок 6">
            <a:extLst>
              <a:ext uri="{FF2B5EF4-FFF2-40B4-BE49-F238E27FC236}">
                <a16:creationId xmlns:a16="http://schemas.microsoft.com/office/drawing/2014/main" id="{748ADCBF-485A-2262-6180-7B168BB02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75" y="1630363"/>
            <a:ext cx="1625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Foliennummernplatzhalter 4">
            <a:extLst>
              <a:ext uri="{FF2B5EF4-FFF2-40B4-BE49-F238E27FC236}">
                <a16:creationId xmlns:a16="http://schemas.microsoft.com/office/drawing/2014/main" id="{C5EF36C6-BBC8-6634-FA28-6793EADD4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6361113"/>
            <a:ext cx="393700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48B7F4D-D5E3-0445-9CB2-CFBE403F3AE7}" type="slidenum">
              <a:rPr lang="ru-RU" altLang="ru-RU" sz="1800"/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800"/>
          </a:p>
        </p:txBody>
      </p:sp>
      <p:pic>
        <p:nvPicPr>
          <p:cNvPr id="6150" name="Рисунок 9">
            <a:extLst>
              <a:ext uri="{FF2B5EF4-FFF2-40B4-BE49-F238E27FC236}">
                <a16:creationId xmlns:a16="http://schemas.microsoft.com/office/drawing/2014/main" id="{73A62C77-AEFD-7A89-A123-CD447FAEE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" t="37" r="79" b="87"/>
          <a:stretch>
            <a:fillRect/>
          </a:stretch>
        </p:blipFill>
        <p:spPr bwMode="auto">
          <a:xfrm>
            <a:off x="5668963" y="-9525"/>
            <a:ext cx="6523037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Straight Connector 16">
            <a:extLst>
              <a:ext uri="{FF2B5EF4-FFF2-40B4-BE49-F238E27FC236}">
                <a16:creationId xmlns:a16="http://schemas.microsoft.com/office/drawing/2014/main" id="{004000EF-2C73-CAAD-EC52-573564C4F3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87963" y="-9525"/>
            <a:ext cx="2505075" cy="6877050"/>
          </a:xfrm>
          <a:prstGeom prst="line">
            <a:avLst/>
          </a:prstGeom>
          <a:noFill/>
          <a:ln w="15875">
            <a:solidFill>
              <a:srgbClr val="D30F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4">
            <a:extLst>
              <a:ext uri="{FF2B5EF4-FFF2-40B4-BE49-F238E27FC236}">
                <a16:creationId xmlns:a16="http://schemas.microsoft.com/office/drawing/2014/main" id="{4581E047-A376-2C40-2F21-34B4234D2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6361113"/>
            <a:ext cx="393700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1347FC8-277F-664C-9A52-D45A73C0EE9F}" type="slidenum">
              <a:rPr lang="ru-RU" altLang="ru-RU" sz="1800"/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800"/>
          </a:p>
        </p:txBody>
      </p:sp>
      <p:sp>
        <p:nvSpPr>
          <p:cNvPr id="7171" name="Текст 6">
            <a:extLst>
              <a:ext uri="{FF2B5EF4-FFF2-40B4-BE49-F238E27FC236}">
                <a16:creationId xmlns:a16="http://schemas.microsoft.com/office/drawing/2014/main" id="{837BFED4-48EB-16F5-36C3-7CC979446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26" y="1680600"/>
            <a:ext cx="5260873" cy="47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Чувствительные: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хвощ полевой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марь белая, лебеда (виды), пастушья сумка, амброзия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полынолистная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бодяк полевой, капуста полевая, вьюнок полевой, клубнекамыш (виды), редька дикая, василек синий, кохия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веничная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крестовник обыкновенный, гулявник лекарственный, щирица запро­кинутая, горчица полевая, чистец однолетний,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дейскурания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софии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незабудка полевая, яснотка пурпурная, дур­нишник обыкновенный, одуванчик лекарствен­ный, ярутка полевая, желтушник левкойный, стрелолист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трилистный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сушеница болотная, крапива жгучая, сусак зонтичный, дивала однолетняя, гулявник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лезеля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монохория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корса­кова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часту­ха (виды).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Умеренно чувствительные: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аистник ци­кутовый</a:t>
            </a:r>
            <a:r>
              <a:rPr lang="en-US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 паслен черный, 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дымянка лекарственная,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пикульник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(виды), ромашка непахучая, вероника (виды), канатник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теофраста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смолевка обыкновенная, вика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сорнополевая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молочай лозный, осот желтый, го­рец (виды), пупавка полевая, вика волосистая.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Слабо чувствительные: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по­лынь обыкновенная, фиалка полевая, подма­ренник цепкий, звездчатка средняя.</a:t>
            </a:r>
            <a:endParaRPr lang="ru-RU" altLang="ru-RU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Рисунок 8">
            <a:extLst>
              <a:ext uri="{FF2B5EF4-FFF2-40B4-BE49-F238E27FC236}">
                <a16:creationId xmlns:a16="http://schemas.microsoft.com/office/drawing/2014/main" id="{19D007D2-F5CB-2F6D-D6F4-629F0FD06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75" y="809625"/>
            <a:ext cx="1625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13" descr="Изображение выглядит как цветок, снимок экрана, растение, сад&#10;&#10;Автоматически созданное описание">
            <a:extLst>
              <a:ext uri="{FF2B5EF4-FFF2-40B4-BE49-F238E27FC236}">
                <a16:creationId xmlns:a16="http://schemas.microsoft.com/office/drawing/2014/main" id="{6E211FAC-B842-7274-03EE-B023B2470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1038" y="0"/>
            <a:ext cx="64309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Straight Connector 16">
            <a:extLst>
              <a:ext uri="{FF2B5EF4-FFF2-40B4-BE49-F238E27FC236}">
                <a16:creationId xmlns:a16="http://schemas.microsoft.com/office/drawing/2014/main" id="{D04EF7E4-0100-EDF1-9B9F-A2BCDA1033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87963" y="-9525"/>
            <a:ext cx="2505075" cy="6877050"/>
          </a:xfrm>
          <a:prstGeom prst="line">
            <a:avLst/>
          </a:prstGeom>
          <a:noFill/>
          <a:ln w="15875">
            <a:solidFill>
              <a:srgbClr val="D30F4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5718" tIns="45718" rIns="45718" bIns="45718"/>
          <a:lstStyle/>
          <a:p>
            <a:endParaRPr lang="ru-RU"/>
          </a:p>
        </p:txBody>
      </p:sp>
      <p:sp>
        <p:nvSpPr>
          <p:cNvPr id="7175" name="TextBox 17">
            <a:extLst>
              <a:ext uri="{FF2B5EF4-FFF2-40B4-BE49-F238E27FC236}">
                <a16:creationId xmlns:a16="http://schemas.microsoft.com/office/drawing/2014/main" id="{D2241F32-77C9-34D0-1046-D236EB19A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313" y="1181100"/>
            <a:ext cx="1919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10384F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активности</a:t>
            </a:r>
            <a:endParaRPr lang="ru-RU" altLang="ru-RU" sz="2400">
              <a:solidFill>
                <a:srgbClr val="10384F"/>
              </a:solidFill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7176" name="TextBox 18">
            <a:extLst>
              <a:ext uri="{FF2B5EF4-FFF2-40B4-BE49-F238E27FC236}">
                <a16:creationId xmlns:a16="http://schemas.microsoft.com/office/drawing/2014/main" id="{6111B147-F282-1E57-626B-14F0EF9BA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438" y="706438"/>
            <a:ext cx="1697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ru-RU" altLang="ru-RU" sz="3200" i="1">
                <a:solidFill>
                  <a:srgbClr val="10384F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Спектр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>
            <a:extLst>
              <a:ext uri="{FF2B5EF4-FFF2-40B4-BE49-F238E27FC236}">
                <a16:creationId xmlns:a16="http://schemas.microsoft.com/office/drawing/2014/main" id="{3FF4360F-ACD3-CE36-50E6-6062D8414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6836" y="1687036"/>
            <a:ext cx="11198328" cy="1960023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A4247C2-16E8-C5B3-9DDE-32CAF34AC39C}"/>
              </a:ext>
            </a:extLst>
          </p:cNvPr>
          <p:cNvGrpSpPr/>
          <p:nvPr/>
        </p:nvGrpSpPr>
        <p:grpSpPr>
          <a:xfrm>
            <a:off x="1327551" y="2201196"/>
            <a:ext cx="9566591" cy="1787280"/>
            <a:chOff x="1327551" y="3243678"/>
            <a:chExt cx="9566591" cy="4824000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034FC6EF-5C53-E4A6-1345-8E118986B0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5929" y="3243678"/>
              <a:ext cx="0" cy="4824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7286FBFF-5CEA-3541-8555-BFD1BE9E08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07624" y="3243678"/>
              <a:ext cx="0" cy="4824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320D6E71-D48D-D777-8CD4-1F2F37DEE1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1758" y="3243678"/>
              <a:ext cx="0" cy="4824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E874FAF3-7E63-7421-7160-7716FBBE76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27551" y="3243678"/>
              <a:ext cx="0" cy="4824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1CA14444-4760-BDE2-7FE6-6FFF165941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9314" y="3243678"/>
              <a:ext cx="0" cy="4824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764B6F1E-6550-0469-D779-E6A91AFF81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5009" y="3243678"/>
              <a:ext cx="0" cy="4824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B35F8332-7D17-B3DF-E85E-20BF801E71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00477" y="3243678"/>
              <a:ext cx="0" cy="4824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6D27228D-90E2-633D-837A-1F8A278DE7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19807" y="3243678"/>
              <a:ext cx="0" cy="4824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E40DAA5B-EFAA-B27E-6438-26EDF75FDA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97627" y="3243678"/>
              <a:ext cx="0" cy="4824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6BF75C3D-28C2-5D5C-E487-8D4C2D4CF6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03420" y="3243678"/>
              <a:ext cx="0" cy="4824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2ED1A8CC-F271-F79F-B0F3-F7649636B7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03787" y="3243678"/>
              <a:ext cx="0" cy="4824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29F423E9-7790-DFAE-858E-1C220F7877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94142" y="3243678"/>
              <a:ext cx="0" cy="482400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43159271-D63E-3484-447A-ABB7B56C1C1E}"/>
              </a:ext>
            </a:extLst>
          </p:cNvPr>
          <p:cNvGrpSpPr/>
          <p:nvPr/>
        </p:nvGrpSpPr>
        <p:grpSpPr>
          <a:xfrm>
            <a:off x="2919737" y="1920928"/>
            <a:ext cx="1594431" cy="1787280"/>
            <a:chOff x="2919737" y="1911302"/>
            <a:chExt cx="1594431" cy="2477110"/>
          </a:xfrm>
        </p:grpSpPr>
        <p:cxnSp>
          <p:nvCxnSpPr>
            <p:cNvPr id="63" name="Прямая соединительная линия 62">
              <a:extLst>
                <a:ext uri="{FF2B5EF4-FFF2-40B4-BE49-F238E27FC236}">
                  <a16:creationId xmlns:a16="http://schemas.microsoft.com/office/drawing/2014/main" id="{347957F4-EBA4-321B-D64B-35646D534D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19737" y="1911302"/>
              <a:ext cx="0" cy="247711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>
              <a:extLst>
                <a:ext uri="{FF2B5EF4-FFF2-40B4-BE49-F238E27FC236}">
                  <a16:creationId xmlns:a16="http://schemas.microsoft.com/office/drawing/2014/main" id="{43316CA2-866F-95BE-4B13-CCCFDF7C09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14168" y="1911302"/>
              <a:ext cx="0" cy="247711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6C925E-E425-FC82-5B76-036C4D87F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6361113"/>
            <a:ext cx="393700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1347FC8-277F-664C-9A52-D45A73C0EE9F}" type="slidenum">
              <a:rPr lang="ru-RU" altLang="ru-RU" sz="1800"/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800"/>
          </a:p>
        </p:txBody>
      </p:sp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FECA77E3-5F3B-9B4E-8C32-21E938E9D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75" y="809625"/>
            <a:ext cx="1625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7">
            <a:extLst>
              <a:ext uri="{FF2B5EF4-FFF2-40B4-BE49-F238E27FC236}">
                <a16:creationId xmlns:a16="http://schemas.microsoft.com/office/drawing/2014/main" id="{D7B09CED-2370-CE1F-AFBA-53585100F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987" y="1181100"/>
            <a:ext cx="37887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10384F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на зерновых культурах</a:t>
            </a:r>
            <a:endParaRPr lang="ru-RU" altLang="ru-RU" sz="2400" dirty="0">
              <a:solidFill>
                <a:srgbClr val="10384F"/>
              </a:solidFill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B18C18E4-28AF-AC95-7C2B-9651A376C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438" y="706438"/>
            <a:ext cx="64734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ru-RU" altLang="ru-RU" sz="3200" i="1" dirty="0">
                <a:solidFill>
                  <a:srgbClr val="10384F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Регламент применения</a:t>
            </a:r>
            <a:r>
              <a:rPr lang="en-US" altLang="ru-RU" sz="3200" i="1" dirty="0">
                <a:solidFill>
                  <a:srgbClr val="10384F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 </a:t>
            </a:r>
            <a:r>
              <a:rPr lang="ru-RU" altLang="ru-RU" sz="3200" i="1" dirty="0" err="1">
                <a:solidFill>
                  <a:srgbClr val="10384F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Гербикс</a:t>
            </a:r>
            <a:endParaRPr lang="ru-RU" altLang="ru-RU" sz="3200" i="1" dirty="0">
              <a:solidFill>
                <a:srgbClr val="10384F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F6B26BE-E179-6522-D8C4-AD4C8DE1F3B0}"/>
              </a:ext>
            </a:extLst>
          </p:cNvPr>
          <p:cNvSpPr txBox="1"/>
          <p:nvPr/>
        </p:nvSpPr>
        <p:spPr bwMode="gray">
          <a:xfrm>
            <a:off x="2929363" y="1924842"/>
            <a:ext cx="1584624" cy="824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8036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Начало-конец</a:t>
            </a:r>
          </a:p>
          <a:p>
            <a:pPr marL="0" marR="0" lvl="0" indent="0" algn="ctr" defTabSz="1218036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i="1" kern="0" dirty="0">
                <a:latin typeface="Arial"/>
                <a:cs typeface="Arial"/>
              </a:rPr>
              <a:t>кущения</a:t>
            </a:r>
          </a:p>
          <a:p>
            <a:pPr marL="0" marR="0" lvl="0" indent="0" algn="ctr" defTabSz="1218036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1218036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0,7 — 1,5 л/га</a:t>
            </a:r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6EA5E382-EA47-8073-9811-3A726036A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685827"/>
              </p:ext>
            </p:extLst>
          </p:nvPr>
        </p:nvGraphicFramePr>
        <p:xfrm>
          <a:off x="520084" y="3708298"/>
          <a:ext cx="11175080" cy="421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220">
                  <a:extLst>
                    <a:ext uri="{9D8B030D-6E8A-4147-A177-3AD203B41FA5}">
                      <a16:colId xmlns:a16="http://schemas.microsoft.com/office/drawing/2014/main" val="3493289995"/>
                    </a:ext>
                  </a:extLst>
                </a:gridCol>
                <a:gridCol w="798220">
                  <a:extLst>
                    <a:ext uri="{9D8B030D-6E8A-4147-A177-3AD203B41FA5}">
                      <a16:colId xmlns:a16="http://schemas.microsoft.com/office/drawing/2014/main" val="3082739806"/>
                    </a:ext>
                  </a:extLst>
                </a:gridCol>
                <a:gridCol w="798220">
                  <a:extLst>
                    <a:ext uri="{9D8B030D-6E8A-4147-A177-3AD203B41FA5}">
                      <a16:colId xmlns:a16="http://schemas.microsoft.com/office/drawing/2014/main" val="2114434704"/>
                    </a:ext>
                  </a:extLst>
                </a:gridCol>
                <a:gridCol w="798220">
                  <a:extLst>
                    <a:ext uri="{9D8B030D-6E8A-4147-A177-3AD203B41FA5}">
                      <a16:colId xmlns:a16="http://schemas.microsoft.com/office/drawing/2014/main" val="1073776277"/>
                    </a:ext>
                  </a:extLst>
                </a:gridCol>
                <a:gridCol w="798220">
                  <a:extLst>
                    <a:ext uri="{9D8B030D-6E8A-4147-A177-3AD203B41FA5}">
                      <a16:colId xmlns:a16="http://schemas.microsoft.com/office/drawing/2014/main" val="3529719284"/>
                    </a:ext>
                  </a:extLst>
                </a:gridCol>
                <a:gridCol w="798220">
                  <a:extLst>
                    <a:ext uri="{9D8B030D-6E8A-4147-A177-3AD203B41FA5}">
                      <a16:colId xmlns:a16="http://schemas.microsoft.com/office/drawing/2014/main" val="1096851691"/>
                    </a:ext>
                  </a:extLst>
                </a:gridCol>
                <a:gridCol w="798220">
                  <a:extLst>
                    <a:ext uri="{9D8B030D-6E8A-4147-A177-3AD203B41FA5}">
                      <a16:colId xmlns:a16="http://schemas.microsoft.com/office/drawing/2014/main" val="4135671139"/>
                    </a:ext>
                  </a:extLst>
                </a:gridCol>
                <a:gridCol w="798220">
                  <a:extLst>
                    <a:ext uri="{9D8B030D-6E8A-4147-A177-3AD203B41FA5}">
                      <a16:colId xmlns:a16="http://schemas.microsoft.com/office/drawing/2014/main" val="2772224972"/>
                    </a:ext>
                  </a:extLst>
                </a:gridCol>
                <a:gridCol w="798220">
                  <a:extLst>
                    <a:ext uri="{9D8B030D-6E8A-4147-A177-3AD203B41FA5}">
                      <a16:colId xmlns:a16="http://schemas.microsoft.com/office/drawing/2014/main" val="3087162715"/>
                    </a:ext>
                  </a:extLst>
                </a:gridCol>
                <a:gridCol w="798220">
                  <a:extLst>
                    <a:ext uri="{9D8B030D-6E8A-4147-A177-3AD203B41FA5}">
                      <a16:colId xmlns:a16="http://schemas.microsoft.com/office/drawing/2014/main" val="3483788615"/>
                    </a:ext>
                  </a:extLst>
                </a:gridCol>
                <a:gridCol w="798220">
                  <a:extLst>
                    <a:ext uri="{9D8B030D-6E8A-4147-A177-3AD203B41FA5}">
                      <a16:colId xmlns:a16="http://schemas.microsoft.com/office/drawing/2014/main" val="3571124004"/>
                    </a:ext>
                  </a:extLst>
                </a:gridCol>
                <a:gridCol w="798220">
                  <a:extLst>
                    <a:ext uri="{9D8B030D-6E8A-4147-A177-3AD203B41FA5}">
                      <a16:colId xmlns:a16="http://schemas.microsoft.com/office/drawing/2014/main" val="2860002009"/>
                    </a:ext>
                  </a:extLst>
                </a:gridCol>
                <a:gridCol w="798220">
                  <a:extLst>
                    <a:ext uri="{9D8B030D-6E8A-4147-A177-3AD203B41FA5}">
                      <a16:colId xmlns:a16="http://schemas.microsoft.com/office/drawing/2014/main" val="3113235830"/>
                    </a:ext>
                  </a:extLst>
                </a:gridCol>
                <a:gridCol w="798220">
                  <a:extLst>
                    <a:ext uri="{9D8B030D-6E8A-4147-A177-3AD203B41FA5}">
                      <a16:colId xmlns:a16="http://schemas.microsoft.com/office/drawing/2014/main" val="2440249093"/>
                    </a:ext>
                  </a:extLst>
                </a:gridCol>
              </a:tblGrid>
              <a:tr h="2776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посева</a:t>
                      </a:r>
                    </a:p>
                  </a:txBody>
                  <a:tcPr marL="27623" marR="27623" marT="27623" marB="27623"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FCA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— 7</a:t>
                      </a:r>
                    </a:p>
                  </a:txBody>
                  <a:tcPr marL="27623" marR="27623" marT="27623" marB="27623"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FCA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— 13</a:t>
                      </a:r>
                    </a:p>
                  </a:txBody>
                  <a:tcPr marL="27623" marR="27623" marT="27623" marB="27623"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FCA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27623" marR="27623" marT="27623" marB="27623"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FCA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27623" marR="27623" marT="27623" marB="27623"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FCA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27623" marR="27623" marT="27623" marB="27623"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FCA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27623" marR="27623" marT="27623" marB="27623"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FCA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27623" marR="27623" marT="27623" marB="27623"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FCA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27623" marR="27623" marT="27623" marB="27623"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FCA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27623" marR="27623" marT="27623" marB="27623"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FCA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27623" marR="27623" marT="27623" marB="27623"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FCA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— 59</a:t>
                      </a:r>
                    </a:p>
                  </a:txBody>
                  <a:tcPr marL="27623" marR="27623" marT="27623" marB="27623"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FCA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— 69</a:t>
                      </a:r>
                    </a:p>
                  </a:txBody>
                  <a:tcPr marL="27623" marR="27623" marT="27623" marB="27623"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FCA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— 87</a:t>
                      </a:r>
                    </a:p>
                  </a:txBody>
                  <a:tcPr marL="27623" marR="27623" marT="27623" marB="27623" anchor="ctr">
                    <a:lnL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AFCA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906185"/>
                  </a:ext>
                </a:extLst>
              </a:tr>
            </a:tbl>
          </a:graphicData>
        </a:graphic>
      </p:graphicFrame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3CE6E26-1808-882C-B642-ECBAF1ECC539}"/>
              </a:ext>
            </a:extLst>
          </p:cNvPr>
          <p:cNvGrpSpPr/>
          <p:nvPr/>
        </p:nvGrpSpPr>
        <p:grpSpPr>
          <a:xfrm>
            <a:off x="1216139" y="4180827"/>
            <a:ext cx="10544305" cy="507831"/>
            <a:chOff x="1216139" y="4361708"/>
            <a:chExt cx="10544305" cy="50783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374CA45-6AA4-3EDD-C36D-9F82A615F787}"/>
                </a:ext>
              </a:extLst>
            </p:cNvPr>
            <p:cNvSpPr txBox="1"/>
            <p:nvPr/>
          </p:nvSpPr>
          <p:spPr>
            <a:xfrm>
              <a:off x="1216139" y="4361708"/>
              <a:ext cx="1012688" cy="2308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Прорастание</a:t>
              </a:r>
              <a:endParaRPr lang="ru-RU" sz="900" b="1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F976046-864D-665D-7FDD-6133ECA76687}"/>
                </a:ext>
              </a:extLst>
            </p:cNvPr>
            <p:cNvSpPr txBox="1"/>
            <p:nvPr/>
          </p:nvSpPr>
          <p:spPr>
            <a:xfrm>
              <a:off x="2064571" y="4361708"/>
              <a:ext cx="87250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1, 2, 3</a:t>
              </a:r>
            </a:p>
            <a:p>
              <a:pPr algn="ctr"/>
              <a: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лист</a:t>
              </a:r>
              <a:endParaRPr lang="ru-RU" sz="900" b="1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8E76355-58D0-4D8D-3844-08A68DA25941}"/>
                </a:ext>
              </a:extLst>
            </p:cNvPr>
            <p:cNvSpPr txBox="1"/>
            <p:nvPr/>
          </p:nvSpPr>
          <p:spPr>
            <a:xfrm>
              <a:off x="2846805" y="4361708"/>
              <a:ext cx="87250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Начало</a:t>
              </a:r>
            </a:p>
            <a:p>
              <a:pPr algn="ctr"/>
              <a: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кущения</a:t>
              </a:r>
              <a:endParaRPr lang="ru-RU" sz="900" b="1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6A05FD3-D83C-FED8-E9E7-28E8BEEA82BD}"/>
                </a:ext>
              </a:extLst>
            </p:cNvPr>
            <p:cNvSpPr txBox="1"/>
            <p:nvPr/>
          </p:nvSpPr>
          <p:spPr>
            <a:xfrm>
              <a:off x="3649376" y="4361708"/>
              <a:ext cx="87250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Конец</a:t>
              </a:r>
            </a:p>
            <a:p>
              <a:pPr algn="ctr"/>
              <a: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кущения</a:t>
              </a:r>
              <a:endParaRPr lang="ru-RU" sz="900" b="1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E5367F9-39DE-0B57-B4DE-E9C88C99F1DD}"/>
                </a:ext>
              </a:extLst>
            </p:cNvPr>
            <p:cNvSpPr txBox="1"/>
            <p:nvPr/>
          </p:nvSpPr>
          <p:spPr>
            <a:xfrm>
              <a:off x="4403490" y="4361708"/>
              <a:ext cx="95927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Начало</a:t>
              </a:r>
            </a:p>
            <a:p>
              <a:pPr algn="ctr"/>
              <a:r>
                <a:rPr lang="ru-RU" sz="9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трубкования</a:t>
              </a:r>
              <a:endParaRPr lang="ru-RU" sz="900" b="1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B96206E-E941-0CE5-2B62-D252E0F060D5}"/>
                </a:ext>
              </a:extLst>
            </p:cNvPr>
            <p:cNvSpPr txBox="1"/>
            <p:nvPr/>
          </p:nvSpPr>
          <p:spPr>
            <a:xfrm>
              <a:off x="5256072" y="4361708"/>
              <a:ext cx="925861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1-е</a:t>
              </a:r>
            </a:p>
            <a:p>
              <a:pPr algn="ctr"/>
              <a: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междоузлие</a:t>
              </a:r>
              <a:endParaRPr lang="ru-RU" sz="900" b="1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4F2053B-0F83-A171-5140-D145BB1F021A}"/>
                </a:ext>
              </a:extLst>
            </p:cNvPr>
            <p:cNvSpPr txBox="1"/>
            <p:nvPr/>
          </p:nvSpPr>
          <p:spPr>
            <a:xfrm>
              <a:off x="6059420" y="4361708"/>
              <a:ext cx="925861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2-е</a:t>
              </a:r>
            </a:p>
            <a:p>
              <a:pPr algn="ctr"/>
              <a: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междоузлие</a:t>
              </a:r>
              <a:endParaRPr lang="ru-RU" sz="900" b="1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3F87C4F-0D1C-E78A-95EA-3A27636DF678}"/>
                </a:ext>
              </a:extLst>
            </p:cNvPr>
            <p:cNvSpPr txBox="1"/>
            <p:nvPr/>
          </p:nvSpPr>
          <p:spPr>
            <a:xfrm>
              <a:off x="6828498" y="4361708"/>
              <a:ext cx="925861" cy="50783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Появление</a:t>
              </a:r>
            </a:p>
            <a:p>
              <a:pPr algn="ctr"/>
              <a: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флагового</a:t>
              </a:r>
            </a:p>
            <a:p>
              <a:pPr algn="ctr"/>
              <a: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листа</a:t>
              </a:r>
              <a:endParaRPr lang="ru-RU" sz="900" b="1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5D40560-FB38-1610-A3EE-A31559801C32}"/>
                </a:ext>
              </a:extLst>
            </p:cNvPr>
            <p:cNvSpPr txBox="1"/>
            <p:nvPr/>
          </p:nvSpPr>
          <p:spPr>
            <a:xfrm>
              <a:off x="7631846" y="4361708"/>
              <a:ext cx="925861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Флаговый</a:t>
              </a:r>
            </a:p>
            <a:p>
              <a:pPr algn="ctr"/>
              <a: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лист</a:t>
              </a:r>
              <a:endParaRPr lang="ru-RU" sz="900" b="1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E40A926-85EF-697B-6111-BAA2F252A0C0}"/>
                </a:ext>
              </a:extLst>
            </p:cNvPr>
            <p:cNvSpPr txBox="1"/>
            <p:nvPr/>
          </p:nvSpPr>
          <p:spPr>
            <a:xfrm>
              <a:off x="8465257" y="4361708"/>
              <a:ext cx="925861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Начало</a:t>
              </a:r>
            </a:p>
            <a:p>
              <a:pPr algn="ctr"/>
              <a: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колошения</a:t>
              </a:r>
              <a:endParaRPr lang="ru-RU" sz="900" b="1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DA52FA0-F68C-A29F-0B9F-4919CB7B9D27}"/>
                </a:ext>
              </a:extLst>
            </p:cNvPr>
            <p:cNvSpPr txBox="1"/>
            <p:nvPr/>
          </p:nvSpPr>
          <p:spPr>
            <a:xfrm>
              <a:off x="9205124" y="4361708"/>
              <a:ext cx="925861" cy="2308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Колошение</a:t>
              </a:r>
              <a:endParaRPr lang="ru-RU" sz="900" b="1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19FA89B-5E66-DD30-F695-A91A747205FD}"/>
                </a:ext>
              </a:extLst>
            </p:cNvPr>
            <p:cNvSpPr txBox="1"/>
            <p:nvPr/>
          </p:nvSpPr>
          <p:spPr>
            <a:xfrm>
              <a:off x="10038535" y="4361708"/>
              <a:ext cx="925861" cy="2308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Цветение</a:t>
              </a:r>
              <a:endParaRPr lang="ru-RU" sz="900" b="1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9C19AE9-60DA-00D3-0E34-A9F4819B1CEC}"/>
                </a:ext>
              </a:extLst>
            </p:cNvPr>
            <p:cNvSpPr txBox="1"/>
            <p:nvPr/>
          </p:nvSpPr>
          <p:spPr>
            <a:xfrm>
              <a:off x="10834583" y="4361708"/>
              <a:ext cx="925861" cy="50783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Молочно-</a:t>
              </a:r>
              <a:b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восковая</a:t>
              </a:r>
            </a:p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спелость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E1284886-AFCB-E954-5FD7-925B5761AD29}"/>
              </a:ext>
            </a:extLst>
          </p:cNvPr>
          <p:cNvSpPr txBox="1"/>
          <p:nvPr/>
        </p:nvSpPr>
        <p:spPr>
          <a:xfrm>
            <a:off x="455977" y="4827364"/>
            <a:ext cx="11198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66B5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необходимости, возможны баковые смеси:</a:t>
            </a:r>
            <a:endParaRPr lang="ru-RU" altLang="ru-RU" sz="1600" dirty="0"/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ABBF4AA4-D63B-23CB-325F-7CF973DB675B}"/>
              </a:ext>
            </a:extLst>
          </p:cNvPr>
          <p:cNvGrpSpPr/>
          <p:nvPr/>
        </p:nvGrpSpPr>
        <p:grpSpPr>
          <a:xfrm>
            <a:off x="7877615" y="5331166"/>
            <a:ext cx="1961495" cy="842215"/>
            <a:chOff x="7545818" y="5232310"/>
            <a:chExt cx="1961495" cy="842215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56AB223F-4BDA-F7EE-1D06-3A840C11F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98738" y="5248956"/>
              <a:ext cx="808575" cy="808575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7B982E9-EBC6-8CB7-6A79-75A450D12873}"/>
                </a:ext>
              </a:extLst>
            </p:cNvPr>
            <p:cNvSpPr txBox="1"/>
            <p:nvPr/>
          </p:nvSpPr>
          <p:spPr>
            <a:xfrm>
              <a:off x="8372221" y="5486588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D5478DEB-D505-62BB-4A24-DBA177827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45818" y="5232310"/>
              <a:ext cx="842215" cy="842215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EAC2208-6CA7-86A6-B00C-2A7608363C78}"/>
              </a:ext>
            </a:extLst>
          </p:cNvPr>
          <p:cNvGrpSpPr/>
          <p:nvPr/>
        </p:nvGrpSpPr>
        <p:grpSpPr>
          <a:xfrm>
            <a:off x="5098851" y="5314172"/>
            <a:ext cx="2191747" cy="855862"/>
            <a:chOff x="4615036" y="5215316"/>
            <a:chExt cx="2191747" cy="855862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F9997B4F-1BE4-9201-FC0F-37FE6C37F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15036" y="5215316"/>
              <a:ext cx="842215" cy="842215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7D5D12F-194C-82D3-8CCF-BF026B3298D6}"/>
                </a:ext>
              </a:extLst>
            </p:cNvPr>
            <p:cNvSpPr txBox="1"/>
            <p:nvPr/>
          </p:nvSpPr>
          <p:spPr>
            <a:xfrm>
              <a:off x="5452817" y="5486588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63304708-AF0C-6770-BFC1-E979BDA71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58798" y="5228963"/>
              <a:ext cx="842215" cy="842215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31E5E80-96DA-0E43-5846-97150BD3CA1C}"/>
                </a:ext>
              </a:extLst>
            </p:cNvPr>
            <p:cNvSpPr txBox="1"/>
            <p:nvPr/>
          </p:nvSpPr>
          <p:spPr>
            <a:xfrm>
              <a:off x="6551585" y="5476845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8E06548-ED88-8528-4F6C-C80C80F0F2CC}"/>
              </a:ext>
            </a:extLst>
          </p:cNvPr>
          <p:cNvSpPr txBox="1"/>
          <p:nvPr/>
        </p:nvSpPr>
        <p:spPr>
          <a:xfrm>
            <a:off x="3080078" y="6274615"/>
            <a:ext cx="6031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*В каждом конкретном случае необходима проверка совместимости компонентов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A0414AC-C7CF-0F53-D95C-F89C13102B03}"/>
              </a:ext>
            </a:extLst>
          </p:cNvPr>
          <p:cNvGrpSpPr/>
          <p:nvPr/>
        </p:nvGrpSpPr>
        <p:grpSpPr>
          <a:xfrm>
            <a:off x="2269674" y="5314172"/>
            <a:ext cx="2194456" cy="843363"/>
            <a:chOff x="2269674" y="5215316"/>
            <a:chExt cx="2194456" cy="843363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148B8DC-FA13-ED54-04B1-46333C1518D0}"/>
                </a:ext>
              </a:extLst>
            </p:cNvPr>
            <p:cNvSpPr txBox="1"/>
            <p:nvPr/>
          </p:nvSpPr>
          <p:spPr>
            <a:xfrm>
              <a:off x="3094141" y="5499331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6BE88728-F701-04D9-8B58-37E6FD12D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25163" y="5216464"/>
              <a:ext cx="842215" cy="842215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6BB11F8-D30A-A193-2130-471A80E8639C}"/>
                </a:ext>
              </a:extLst>
            </p:cNvPr>
            <p:cNvSpPr txBox="1"/>
            <p:nvPr/>
          </p:nvSpPr>
          <p:spPr>
            <a:xfrm>
              <a:off x="4208932" y="5468886"/>
              <a:ext cx="2551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B0FE5A9F-4FA7-341A-3731-094593D44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69674" y="5215316"/>
              <a:ext cx="843363" cy="8433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7023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FCF7D9-13CB-C1FA-3FFC-053982980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6361113"/>
            <a:ext cx="393700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1347FC8-277F-664C-9A52-D45A73C0EE9F}" type="slidenum">
              <a:rPr lang="ru-RU" altLang="ru-RU" sz="1800"/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800" dirty="0"/>
          </a:p>
        </p:txBody>
      </p:sp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D056EC2F-172B-D18D-274C-425C1EA9F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275" y="809625"/>
            <a:ext cx="1625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7">
            <a:extLst>
              <a:ext uri="{FF2B5EF4-FFF2-40B4-BE49-F238E27FC236}">
                <a16:creationId xmlns:a16="http://schemas.microsoft.com/office/drawing/2014/main" id="{7BDAC366-8B4A-7042-41E2-F881ED089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374" y="1181100"/>
            <a:ext cx="16416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10384F"/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на горохе</a:t>
            </a:r>
            <a:endParaRPr lang="ru-RU" altLang="ru-RU" sz="2400" dirty="0">
              <a:solidFill>
                <a:srgbClr val="10384F"/>
              </a:solidFill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DF20BC13-7FD3-7AA2-6CF3-09D70F1E3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438" y="706438"/>
            <a:ext cx="64734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eaLnBrk="1" hangingPunct="1"/>
            <a:r>
              <a:rPr lang="ru-RU" altLang="ru-RU" sz="3200" i="1" dirty="0">
                <a:solidFill>
                  <a:srgbClr val="10384F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Регламент применения </a:t>
            </a:r>
            <a:r>
              <a:rPr lang="ru-RU" altLang="ru-RU" sz="3200" i="1" dirty="0" err="1">
                <a:solidFill>
                  <a:srgbClr val="10384F"/>
                </a:solidFill>
                <a:latin typeface="Arial" panose="020B0604020202020204" pitchFamily="34" charset="0"/>
                <a:ea typeface="Helvetica Neue Light" panose="02000403000000020004" pitchFamily="2" charset="0"/>
                <a:cs typeface="Arial" panose="020B0604020202020204" pitchFamily="34" charset="0"/>
              </a:rPr>
              <a:t>Гербикс</a:t>
            </a:r>
            <a:endParaRPr lang="ru-RU" altLang="ru-RU" sz="3200" i="1" dirty="0">
              <a:solidFill>
                <a:srgbClr val="10384F"/>
              </a:solidFill>
              <a:latin typeface="Arial" panose="020B0604020202020204" pitchFamily="34" charset="0"/>
              <a:ea typeface="Helvetica Neue Light" panose="020004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6EA784-BBC0-EC6A-57D1-79443038A8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574" y="1876178"/>
            <a:ext cx="10542851" cy="2313728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CB88C681-E460-96ED-0B61-C05FA139BF71}"/>
              </a:ext>
            </a:extLst>
          </p:cNvPr>
          <p:cNvGrpSpPr/>
          <p:nvPr/>
        </p:nvGrpSpPr>
        <p:grpSpPr>
          <a:xfrm>
            <a:off x="1837262" y="2184164"/>
            <a:ext cx="7583774" cy="2590707"/>
            <a:chOff x="1837262" y="2259819"/>
            <a:chExt cx="7583774" cy="1787280"/>
          </a:xfrm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D361D0DA-0868-17B5-1036-90236EEA53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9220" y="2259819"/>
              <a:ext cx="0" cy="178728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3FCA14F5-A284-824D-DAED-838B7B10E9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09472" y="2259819"/>
              <a:ext cx="0" cy="178728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1BEC22AC-EEE2-53C6-5A39-A8EEF0C717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37262" y="2259819"/>
              <a:ext cx="0" cy="178728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A60DD6D0-7E81-6BBA-0976-B0C828B0F4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06198" y="2259819"/>
              <a:ext cx="0" cy="178728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A9BEB1B6-CE29-A3FE-3260-8DA0977BE8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9945" y="2259819"/>
              <a:ext cx="0" cy="178728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6B3AE753-B035-6101-496D-B5D918B634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6238" y="2259819"/>
              <a:ext cx="0" cy="178728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3B55833D-4D76-10EA-AF0F-7A2782BADC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21036" y="2259819"/>
              <a:ext cx="0" cy="178728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331F0986-89CE-54F1-CF4E-EED7127690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54477" y="2259819"/>
              <a:ext cx="0" cy="178728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0D230A0-4A7A-4244-2CC4-8072C9E07470}"/>
              </a:ext>
            </a:extLst>
          </p:cNvPr>
          <p:cNvGrpSpPr/>
          <p:nvPr/>
        </p:nvGrpSpPr>
        <p:grpSpPr>
          <a:xfrm>
            <a:off x="824574" y="4204200"/>
            <a:ext cx="9794088" cy="646331"/>
            <a:chOff x="824574" y="3974402"/>
            <a:chExt cx="9794088" cy="64633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F94A648-7B5E-A04B-B16F-E779293D8D1F}"/>
                </a:ext>
              </a:extLst>
            </p:cNvPr>
            <p:cNvSpPr txBox="1"/>
            <p:nvPr/>
          </p:nvSpPr>
          <p:spPr>
            <a:xfrm>
              <a:off x="824574" y="3974402"/>
              <a:ext cx="1012688" cy="2308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До сева</a:t>
              </a:r>
              <a:endParaRPr lang="ru-RU" sz="900" b="1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76B6EEE-708B-BAA8-8798-B723DFC2F294}"/>
                </a:ext>
              </a:extLst>
            </p:cNvPr>
            <p:cNvSpPr txBox="1"/>
            <p:nvPr/>
          </p:nvSpPr>
          <p:spPr>
            <a:xfrm>
              <a:off x="1806875" y="3974402"/>
              <a:ext cx="1154648" cy="50783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Видна пара</a:t>
              </a:r>
            </a:p>
            <a:p>
              <a:pPr algn="ctr"/>
              <a: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чешуеобразных</a:t>
              </a:r>
              <a:b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листьев</a:t>
              </a:r>
              <a:endParaRPr lang="ru-RU" sz="900" b="1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F10FCD8-76D9-3D09-E53F-0043314BA28F}"/>
                </a:ext>
              </a:extLst>
            </p:cNvPr>
            <p:cNvSpPr txBox="1"/>
            <p:nvPr/>
          </p:nvSpPr>
          <p:spPr>
            <a:xfrm>
              <a:off x="3019220" y="3974402"/>
              <a:ext cx="872509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 — 3</a:t>
              </a:r>
              <a:b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листа</a:t>
              </a:r>
              <a:endParaRPr lang="ru-RU" sz="900" b="1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0A685A-096E-CFBD-A881-D93125069169}"/>
                </a:ext>
              </a:extLst>
            </p:cNvPr>
            <p:cNvSpPr txBox="1"/>
            <p:nvPr/>
          </p:nvSpPr>
          <p:spPr>
            <a:xfrm>
              <a:off x="3917658" y="3974402"/>
              <a:ext cx="1197626" cy="64633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Удлинение</a:t>
              </a:r>
            </a:p>
            <a:p>
              <a:pPr algn="ctr"/>
              <a: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основного стебля, боковое</a:t>
              </a:r>
              <a:b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ветвление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3FA78D0-CD51-434A-47F4-AEC66DD3602A}"/>
                </a:ext>
              </a:extLst>
            </p:cNvPr>
            <p:cNvSpPr txBox="1"/>
            <p:nvPr/>
          </p:nvSpPr>
          <p:spPr>
            <a:xfrm>
              <a:off x="5076659" y="3974402"/>
              <a:ext cx="1197626" cy="2308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Бутонизация</a:t>
              </a:r>
              <a:endParaRPr lang="ru-RU" sz="9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39F9E63-AAFE-24C0-2CDF-0F37D76DCA0E}"/>
                </a:ext>
              </a:extLst>
            </p:cNvPr>
            <p:cNvSpPr txBox="1"/>
            <p:nvPr/>
          </p:nvSpPr>
          <p:spPr>
            <a:xfrm>
              <a:off x="6156389" y="3974402"/>
              <a:ext cx="1197626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Начало</a:t>
              </a:r>
              <a:b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цветения</a:t>
              </a:r>
              <a:endParaRPr lang="ru-RU" sz="9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D498E53-8B00-EAC6-1CC5-B4D395F79DB7}"/>
                </a:ext>
              </a:extLst>
            </p:cNvPr>
            <p:cNvSpPr txBox="1"/>
            <p:nvPr/>
          </p:nvSpPr>
          <p:spPr>
            <a:xfrm>
              <a:off x="7244811" y="3974402"/>
              <a:ext cx="1197626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Полное</a:t>
              </a:r>
              <a:b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цветение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3C63E89-91C7-23FB-7EBE-71844A14A912}"/>
                </a:ext>
              </a:extLst>
            </p:cNvPr>
            <p:cNvSpPr txBox="1"/>
            <p:nvPr/>
          </p:nvSpPr>
          <p:spPr>
            <a:xfrm>
              <a:off x="8338044" y="3974402"/>
              <a:ext cx="1197626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Конец</a:t>
              </a:r>
              <a:b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цветения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8984956-DCC4-D1E8-DD7C-5C0686C58E7A}"/>
                </a:ext>
              </a:extLst>
            </p:cNvPr>
            <p:cNvSpPr txBox="1"/>
            <p:nvPr/>
          </p:nvSpPr>
          <p:spPr>
            <a:xfrm>
              <a:off x="9421036" y="3974402"/>
              <a:ext cx="1197626" cy="50783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Окончание</a:t>
              </a:r>
              <a:b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формирования</a:t>
              </a:r>
              <a:b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9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бобов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F230375A-0B34-8AC1-DAFA-FE8E043D6262}"/>
              </a:ext>
            </a:extLst>
          </p:cNvPr>
          <p:cNvSpPr txBox="1"/>
          <p:nvPr/>
        </p:nvSpPr>
        <p:spPr bwMode="gray">
          <a:xfrm>
            <a:off x="3737524" y="1448757"/>
            <a:ext cx="1584624" cy="772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8036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3 — 5</a:t>
            </a:r>
          </a:p>
          <a:p>
            <a:pPr marL="0" marR="0" lvl="0" indent="0" algn="ctr" defTabSz="1218036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листьев</a:t>
            </a:r>
            <a:br>
              <a:rPr kumimoji="0" lang="ru-RU" sz="13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</a:br>
            <a:endParaRPr kumimoji="0" lang="ru-RU" sz="13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1218036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0,5 — 0,8 л/га</a:t>
            </a: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C51FFFCA-4A5E-0A02-8B1A-A5DE6D79D800}"/>
              </a:ext>
            </a:extLst>
          </p:cNvPr>
          <p:cNvGrpSpPr/>
          <p:nvPr/>
        </p:nvGrpSpPr>
        <p:grpSpPr>
          <a:xfrm>
            <a:off x="3959024" y="1448758"/>
            <a:ext cx="1146253" cy="2728702"/>
            <a:chOff x="3959024" y="2313646"/>
            <a:chExt cx="1146253" cy="1965339"/>
          </a:xfrm>
        </p:grpSpPr>
        <p:cxnSp>
          <p:nvCxnSpPr>
            <p:cNvPr id="62" name="Прямая соединительная линия 61">
              <a:extLst>
                <a:ext uri="{FF2B5EF4-FFF2-40B4-BE49-F238E27FC236}">
                  <a16:creationId xmlns:a16="http://schemas.microsoft.com/office/drawing/2014/main" id="{B6825F6C-9306-47C3-7658-1C6CD859EA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05277" y="2313646"/>
              <a:ext cx="0" cy="1965339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>
              <a:extLst>
                <a:ext uri="{FF2B5EF4-FFF2-40B4-BE49-F238E27FC236}">
                  <a16:creationId xmlns:a16="http://schemas.microsoft.com/office/drawing/2014/main" id="{CBB8598A-F951-0116-BF66-B305C64DCA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59024" y="2313646"/>
              <a:ext cx="0" cy="1965339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FBDB951-DA5D-F46B-111A-A788327F1569}"/>
              </a:ext>
            </a:extLst>
          </p:cNvPr>
          <p:cNvGrpSpPr/>
          <p:nvPr/>
        </p:nvGrpSpPr>
        <p:grpSpPr>
          <a:xfrm>
            <a:off x="5105277" y="5292732"/>
            <a:ext cx="2516862" cy="843363"/>
            <a:chOff x="4769708" y="5312526"/>
            <a:chExt cx="2516862" cy="843363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C83237CF-D2E8-802A-4CA0-860AA3DD2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9708" y="5312526"/>
              <a:ext cx="843363" cy="843363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D450D09-623B-454F-1313-A4A294FDF284}"/>
                </a:ext>
              </a:extLst>
            </p:cNvPr>
            <p:cNvSpPr txBox="1"/>
            <p:nvPr/>
          </p:nvSpPr>
          <p:spPr>
            <a:xfrm>
              <a:off x="5614242" y="5504480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534CBD6-DA0A-37EB-4FA7-496E799BB008}"/>
                </a:ext>
              </a:extLst>
            </p:cNvPr>
            <p:cNvSpPr txBox="1"/>
            <p:nvPr/>
          </p:nvSpPr>
          <p:spPr>
            <a:xfrm>
              <a:off x="5846752" y="5506291"/>
              <a:ext cx="1439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Имазамокс</a:t>
              </a:r>
              <a:r>
                <a:rPr 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  <a:endParaRPr lang="ru-RU" dirty="0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3D882A11-2288-CC59-EC9C-A0E6DDFCAD2A}"/>
              </a:ext>
            </a:extLst>
          </p:cNvPr>
          <p:cNvSpPr txBox="1"/>
          <p:nvPr/>
        </p:nvSpPr>
        <p:spPr>
          <a:xfrm>
            <a:off x="3080078" y="6274615"/>
            <a:ext cx="6031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*В каждом конкретном случае необходима проверка совместимости компонентов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F3B0A6-B6FA-9513-1C4E-FB9816B970F4}"/>
              </a:ext>
            </a:extLst>
          </p:cNvPr>
          <p:cNvSpPr txBox="1"/>
          <p:nvPr/>
        </p:nvSpPr>
        <p:spPr>
          <a:xfrm>
            <a:off x="455977" y="4909106"/>
            <a:ext cx="11198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66B5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необходимости, возможны баковые смеси:</a:t>
            </a:r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27633713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/////wUA/gs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UAAAACABAAC6udKBeqc7NEo2eMwtOCBFEEAAAAAAADAAAAAAADAAAAAwADAAAAAAD///////8DAAAAAAD///////8DAAEA////////BQAAAAMAEAALl9M+sToDzEGQ5t003RC0VQQAAAABAAMAAAACAAMAAAAEAAQAAQD///////8FAAAABAAQAAs91szWtZVoS6zRq+HThJ3H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AMOAAAAAAAAAAAAAP////+DAIMAAAAFX2lkABAAAAAEq50oF6pzs0SjZ4zC04IEUQNEYXRhABsAAAAETGlua2VkU2hhcGVEYXRhAAUAAAAAAAJOYW1lABkAAABMaW5rZWRTaGFwZXNEYXRhUHJvcGVydHkAEFZlcnNpb24AAAAAAAlMYXN0V3JpdGUA3+O9ZZIBAAAAAQD/////gwCDAAAABV9pZAAQAAAABJfTPrE6A8xBkObdNN0QtFUDRGF0YQAbAAAABExpbmtlZFNoYXBlRGF0YQAFAAAAAAACTmFtZQAZAAAATGlua2VkU2hhcGVzRGF0YVByb3BlcnR5ABBWZXJzaW9uAAEAAAAJTGFzdFdyaXRlACjkvWWSAQAAAAIA/////8YAxgAAAAVfaWQAEAAAAAQ91szWtZVoS6zRq+HThJ3HA0RhdGEAUwAAAAhQcmVzZW50YXRpb25TY2FubmVkRm9yTGlua2VkU2hhcGVzAAACTnVtYmVyRm9ybWF0U2VwYXJhdG9yTW9kZQAKAAAAQXV0b21hdGljAAACTmFtZQAkAAAATGlua2VkU2hhcGVQcmVzZW50YXRpb25TZXR0aW5nc0RhdGEAEFZlcnNpb24AAAAAAAlMYXN0V3JpdGUAL+S9ZZI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DVCwAAAAAAAAAAAAAgAf///////////////wAAAP///////////////wUAAAAEAP///////wUAAAACAP///////wU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MBAwAAAAIA////////GgAGTGlua2VkU2hhcGVzRGF0YVByb3BlcnR5XzAEAAAAAAAFAAAABAAFAAAAAwAFAAAAAAD///////8FAAAAAAD///////8DAAEBAwAAAAMA////////GgAGTGlua2VkU2hhcGVzRGF0YVByb3BlcnR5XzEEAAAAAQAFAAAAAgAFAAAAAQAEAAEBAwAAAAQA////////JQAGTGlua2VkU2hhcGVQcmVzZW50YXRpb25TZXR0aW5nc0RhdGFfMAQAAAACAAUAAAAAAAU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638805967328017"/>
  <p:tag name="EMPOWERCHARTSPROPERTIES_A_LENGTH" val="245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IBAQEBAQEBAQEBAQEBAQMAAAAAAAAAAwAAAAMAAAAA/////wUA2gsAAAAAAAAAAAAAIAD///////////////8AAAD///////////////8DAAAAAgD///////8DAAAABAD///////8DAAAABAD///////8DAAAABAD///////8DAAAABAD///////8D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0wEaRkkBkZOv0tYqEKuuzsEAAAAAAADAAAAAAADAAAAAwADAAEA////////BQAAAAMAEAAL4K/EUzkk20eEPsM8b4dUHQQAAAABAAMAAAACAAMAAAAEAAQABgD///////8FAAAABAAQAAuKLHOKHbz7SpAH/D0R3F1xBAAAAAIAAwAAAAMAAwAAAAEAAwAAAAAA////////AwAAAAAA////////AwAAAAAA////////AwAAAAAA////////Aw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TARpGSQGRk6/S1ioQq67OwREYXRhAAUAAAAAAk5hbWUADQAAAExpbmtEYXRhTGlzdAAQVmVyc2lvbgABAAAACUxhc3RXcml0ZQBcM79lkgEAAAABAP////9hAGEAAAAFX2lkABAAAAAE4K/EUzkk20eEPsM8b4dUHQREYXRhAAUAAAAAAk5hbWUADQAAAExpbmtEYXRhTGlzdAAQVmVyc2lvbgAAAAAACUxhc3RXcml0ZQBXM79lkgEAAAACAP////9wAHAAAAAFX2lkABAAAAAEiixzih28+0qQB/w9EdxdcQNEYXRhABYAAAACUGVyc29uYWxJZAABAAAAAAACTmFtZQALAAAAUGVyc29uYWxJZAAQVmVyc2lvbgAAAAAACUxhc3RXcml0ZQCyM79l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SDAAAAAAAAAAAAAAgAf///////////////wAAAP///////////////wUAAAADAP///////wUAAAAE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EEAAAAAAAFAAAAAwAFAAAABAADAAEBAwAAAAMA////////DgAGTGlua0RhdGFMaXN0XzAEAAAAAQAFAAAAAAAFAAAAAgAEAAIBAwAAAAQA////////DAAGUGVyc29uYWxJZF8wBAAAAAIABQAAAAIABQAAAAEABQ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38806825039537"/>
  <p:tag name="EMPOWERCHARTSPROPERTIES_B_LENGTH" val="24576"/>
  <p:tag name="DOWN_MIGRATION_INITIAL_LAYOUT_REQUIRED" val="9.2.99"/>
  <p:tag name="RUNTIME_ID" val="38874134-dd2b-4e73-bdd2-f9b26aeb66b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/////wUA/gsAAAAAAAAAAAAAIAD///////////////8AAAD///////////////8DAAAABA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UAAAACABAAC1P5dMoIcdZBuwnHN7ncDsgEAAAAAAADAAAABAADAAAAAwADAAAAAAD///////8DAAAAAAD///////8DAAEA////////BQAAAAMAEAALr4EHz47ZzkGpxotipqG8wgQAAAABAAMAAAACAAMAAAABAAQAAQD///////8FAAAABAAQAAutcbk3esJRQr04lQBj+914BAAAAAIAAwAAAAAAAw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U/l0yghx1kG7Ccc3udwOyAREYXRhAAUAAAAAAk5hbWUADQAAAExpbmtEYXRhTGlzdAAQVmVyc2lvbgAAAAAACUxhc3RXcml0ZQBPLb9lkgEAAAABAP////9hAGEAAAAFX2lkABAAAAAEr4EHz47ZzkGpxotipqG8wgREYXRhAAUAAAAAAk5hbWUADQAAAExpbmtEYXRhTGlzdAAQVmVyc2lvbgABAAAACUxhc3RXcml0ZQB1Lb9lkgEAAAACAP////9wAHAAAAAFX2lkABAAAAAErXG5N3rCUUK9OJUAY/vdeANEYXRhABYAAAACUGVyc29uYWxJZAABAAAAAAACTmFtZQALAAAAUGVyc29uYWxJZAAQVmVyc2lvbgAAAAAACUxhc3RXcml0ZQDuLb9l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GDAAAAAAAAAAAAAAgAf///////////////wAAAP///////////////wUAAAACAP///////wUAAAACAP///////wU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MBAwAAAAIA////////DgAGTGlua0RhdGFMaXN0XzAEAAAAAAAFAAAAAAAFAAAAAwAFAAAAAAD///////8FAAAAAAD///////8DAAEBAwAAAAMA////////DgAGTGlua0RhdGFMaXN0XzEEAAAAAQAFAAAAAgAFAAAABAAEAAEBAwAAAAQA////////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38806810471812"/>
  <p:tag name="EMPOWERCHARTSPROPERTIES_B_LENGTH" val="24576"/>
  <p:tag name="DOWN_MIGRATION_INITIAL_LAYOUT_REQUIRED" val="9.2.99"/>
  <p:tag name="RUNTIME_ID" val="412b196f-3f37-4dc6-b7ef-6d80bd341f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MAAAAAAAAAAwAAAAMAAAAA/////wUA5gsAAAAAAAAAAAAAIAD///////////////8AAAD///////////////8DAAAABAD///////8DAAAABAD///////8D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UAAAACABAAC5/nmEGbLvNGrgqvex+Gk1IEAAAAAAADAAAABAADAAAAAwADAAAABAADAAAAAwADAAIA////////BQAAAAMAEAALwv+7sfcjYkKRrLQ4F8/94gQAAAABAAMAAAACAAMAAAABAAMAAAACAP///////wQAAwD///////8FAAAABAAQAAsnowYvA4biRLDZDoKu69jQBAAAAAIAAwAAAAAAAwAAAAIAAwAAAAAAAwAAAAIAAw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n+eYQZsu80auCq97H4aTUgREYXRhAAUAAAAAAk5hbWUADQAAAExpbmtEYXRhTGlzdAAQVmVyc2lvbgABAAAACUxhc3RXcml0ZQACL79lkgEAAAABAP////9hAGEAAAAFX2lkABAAAAAEwv+7sfcjYkKRrLQ4F8/94gREYXRhAAUAAAAAAk5hbWUADQAAAExpbmtEYXRhTGlzdAAQVmVyc2lvbgAAAAAACUxhc3RXcml0ZQD6Lr9lkgEAAAACAP////9wAHAAAAAFX2lkABAAAAAEJ6MGLwOG4kSw2Q6CruvY0ANEYXRhABYAAAACUGVyc29uYWxJZAABAAAAAAACTmFtZQALAAAAUGVyc29uYWxJZAAQVmVyc2lvbgAAAAAACUxhc3RXcml0ZQCOL79l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eDAAAAAAAAAAAAAAgAf///////////////wAAAP///////////////wUAAAAD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DgAGTGlua0RhdGFMaXN0XzEEAAAAAAAFAAAAAwAFAAAABAADAAEBAwAAAAMA////////DgAGTGlua0RhdGFMaXN0XzAEAAAAAQAFAAAAAAAFAAAAAgAEAAEBAwAAAAQA////////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38806815019907"/>
  <p:tag name="EMPOWERCHARTSPROPERTIES_B_LENGTH" val="24576"/>
  <p:tag name="DOWN_MIGRATION_INITIAL_LAYOUT_REQUIRED" val="9.2.99"/>
  <p:tag name="RUNTIME_ID" val="6bc7bbb3-f407-46bf-85d0-ef90f40fb66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F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/////wUA/gs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UAAAACABAAC4GCrnUn9SBGkjHiJANhTlQEAAAAAAADAAAAAAADAAAAAwADAAAAAAD///////8DAAAAAAD///////8DAAEA////////BQAAAAMAEAALiKLGg3uSQkmOHwGGJqykrAQAAAABAAMAAAACAAMAAAAEAAQAAQD///////8FAAAABAAQAAv5lDiHxGwMQ5Dxo4SOZLwo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J0OAAAAAAAAAAAAAP////9hAGEAAAAFX2lkABAAAAAEgYKudSf1IEaSMeIkA2FOVAREYXRhAAUAAAAAAk5hbWUADQAAAExpbmtEYXRhTGlzdAAQVmVyc2lvbgABAAAACUxhc3RXcml0ZQD2NL9lkgEAAAABAP////9hAGEAAAAFX2lkABAAAAAEiKLGg3uSQkmOHwGGJqykrAREYXRhAAUAAAAAAk5hbWUADQAAAExpbmtEYXRhTGlzdAAQVmVyc2lvbgAAAAAACUxhc3RXcml0ZQDyNL9lkgEAAAACAP////9wAHAAAAAFX2lkABAAAAAE+ZQ4h8RsDEOQ8aOEjmS8KANEYXRhABYAAAACUGVyc29uYWxJZAABAAAAAAACTmFtZQALAAAAUGVyc29uYWxJZAAQVmVyc2lvbgAAAAAACUxhc3RXcml0ZQBLNb9l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AGDAAAAAAAAAAAAAAgAf///////////////wAAAP///////////////wUAAAADAP///////wUAAAACAP///////wU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BA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MBAwAAAAIA////////DgAGTGlua0RhdGFMaXN0XzEEAAAAAAAFAAAAAwAFAAAABAAFAAAAAAD///////8FAAAAAAD///////8DAAEBAwAAAAMA////////DgAGTGlua0RhdGFMaXN0XzAEAAAAAQAFAAAAAAAFAAAAAgAEAAEBAwAAAAQA////////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638806829008092"/>
  <p:tag name="EMPOWERCHARTSPROPERTIES_B_LENGTH" val="24576"/>
  <p:tag name="DOWN_MIGRATION_INITIAL_LAYOUT_REQUIRED" val="9.2.99"/>
  <p:tag name="RUNTIME_ID" val="6ffb01ec-fbbd-4134-995a-613fb707b00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826</Words>
  <Application>Microsoft Office PowerPoint</Application>
  <PresentationFormat>Широкоэкранный</PresentationFormat>
  <Paragraphs>162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Helvetica Neue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Матюшина Екатерина</dc:creator>
  <cp:lastModifiedBy>Andrey Ziganshin</cp:lastModifiedBy>
  <cp:revision>26</cp:revision>
  <dcterms:created xsi:type="dcterms:W3CDTF">2024-10-02T10:10:09Z</dcterms:created>
  <dcterms:modified xsi:type="dcterms:W3CDTF">2025-01-28T14:31:38Z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8846876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S10.3.0</vt:lpwstr>
  </property>
  <property fmtid="{D5CDD505-2E9C-101B-9397-08002B2CF9AE}" pid="5" name="MSIP_Label_2c76c141-ac86-40e5-abf2-c6f60e474cee_Enabled">
    <vt:lpwstr>true</vt:lpwstr>
  </property>
  <property fmtid="{D5CDD505-2E9C-101B-9397-08002B2CF9AE}" pid="6" name="MSIP_Label_2c76c141-ac86-40e5-abf2-c6f60e474cee_SetDate">
    <vt:lpwstr>2024-10-07T07:01:18Z</vt:lpwstr>
  </property>
  <property fmtid="{D5CDD505-2E9C-101B-9397-08002B2CF9AE}" pid="7" name="MSIP_Label_2c76c141-ac86-40e5-abf2-c6f60e474cee_Method">
    <vt:lpwstr>Standard</vt:lpwstr>
  </property>
  <property fmtid="{D5CDD505-2E9C-101B-9397-08002B2CF9AE}" pid="8" name="MSIP_Label_2c76c141-ac86-40e5-abf2-c6f60e474cee_Name">
    <vt:lpwstr>2c76c141-ac86-40e5-abf2-c6f60e474cee</vt:lpwstr>
  </property>
  <property fmtid="{D5CDD505-2E9C-101B-9397-08002B2CF9AE}" pid="9" name="MSIP_Label_2c76c141-ac86-40e5-abf2-c6f60e474cee_SiteId">
    <vt:lpwstr>fcb2b37b-5da0-466b-9b83-0014b67a7c78</vt:lpwstr>
  </property>
  <property fmtid="{D5CDD505-2E9C-101B-9397-08002B2CF9AE}" pid="10" name="MSIP_Label_2c76c141-ac86-40e5-abf2-c6f60e474cee_ActionId">
    <vt:lpwstr>48f96c59-61e9-4b2b-8e47-c31c77fbf677</vt:lpwstr>
  </property>
  <property fmtid="{D5CDD505-2E9C-101B-9397-08002B2CF9AE}" pid="11" name="MSIP_Label_2c76c141-ac86-40e5-abf2-c6f60e474cee_ContentBits">
    <vt:lpwstr>2</vt:lpwstr>
  </property>
  <property fmtid="{D5CDD505-2E9C-101B-9397-08002B2CF9AE}" pid="12" name="ClassificationContentMarkingFooterLocations">
    <vt:lpwstr>Тема Office:3</vt:lpwstr>
  </property>
  <property fmtid="{D5CDD505-2E9C-101B-9397-08002B2CF9AE}" pid="13" name="ClassificationContentMarkingFooterText">
    <vt:lpwstr>RESTRICTED</vt:lpwstr>
  </property>
</Properties>
</file>